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0"/>
  </p:notesMasterIdLst>
  <p:sldIdLst>
    <p:sldId id="256" r:id="rId2"/>
    <p:sldId id="257" r:id="rId3"/>
    <p:sldId id="267" r:id="rId4"/>
    <p:sldId id="268" r:id="rId5"/>
    <p:sldId id="286" r:id="rId6"/>
    <p:sldId id="274" r:id="rId7"/>
    <p:sldId id="275" r:id="rId8"/>
    <p:sldId id="276" r:id="rId9"/>
    <p:sldId id="277" r:id="rId10"/>
    <p:sldId id="278" r:id="rId11"/>
    <p:sldId id="279" r:id="rId12"/>
    <p:sldId id="280" r:id="rId13"/>
    <p:sldId id="258" r:id="rId14"/>
    <p:sldId id="281" r:id="rId15"/>
    <p:sldId id="282" r:id="rId16"/>
    <p:sldId id="259" r:id="rId17"/>
    <p:sldId id="283" r:id="rId18"/>
    <p:sldId id="284" r:id="rId19"/>
    <p:sldId id="285" r:id="rId20"/>
    <p:sldId id="260" r:id="rId21"/>
    <p:sldId id="261" r:id="rId22"/>
    <p:sldId id="269" r:id="rId23"/>
    <p:sldId id="270" r:id="rId24"/>
    <p:sldId id="271" r:id="rId25"/>
    <p:sldId id="272" r:id="rId26"/>
    <p:sldId id="273" r:id="rId27"/>
    <p:sldId id="263" r:id="rId28"/>
    <p:sldId id="265" r:id="rId29"/>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9" d="100"/>
          <a:sy n="69" d="100"/>
        </p:scale>
        <p:origin x="677"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030743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06" name="Google Shape;206;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6737686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12" name="Google Shape;212;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334989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2627d1ade55_0_3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18" name="Google Shape;218;g2627d1ade55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4231940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30" name="Google Shape;230;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5744741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8" name="Google Shape;188;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3181087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2627d1ade55_0_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94" name="Google Shape;194;g2627d1ade55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505637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00" name="Google Shape;200;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1179530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646160" y="7249635"/>
            <a:ext cx="1094327" cy="438150"/>
          </a:xfrm>
          <a:prstGeom prst="rect">
            <a:avLst/>
          </a:prstGeom>
        </p:spPr>
        <p:txBody>
          <a:bodyPr/>
          <a:lstStyle/>
          <a:p>
            <a:endParaRPr lang="en-IN"/>
          </a:p>
        </p:txBody>
      </p:sp>
      <p:sp>
        <p:nvSpPr>
          <p:cNvPr id="3" name="Footer Placeholder 2"/>
          <p:cNvSpPr>
            <a:spLocks noGrp="1"/>
          </p:cNvSpPr>
          <p:nvPr>
            <p:ph type="ftr" sz="quarter" idx="11"/>
          </p:nvPr>
        </p:nvSpPr>
        <p:spPr>
          <a:xfrm>
            <a:off x="812801" y="7249635"/>
            <a:ext cx="7557134" cy="438150"/>
          </a:xfrm>
          <a:prstGeom prst="rect">
            <a:avLst/>
          </a:prstGeom>
        </p:spPr>
        <p:txBody>
          <a:bodyPr/>
          <a:lstStyle/>
          <a:p>
            <a:endParaRPr lang="en-IN"/>
          </a:p>
        </p:txBody>
      </p:sp>
      <p:sp>
        <p:nvSpPr>
          <p:cNvPr id="4" name="Slide Number Placeholder 3"/>
          <p:cNvSpPr>
            <a:spLocks noGrp="1"/>
          </p:cNvSpPr>
          <p:nvPr>
            <p:ph type="sldNum" sz="quarter" idx="12"/>
          </p:nvPr>
        </p:nvSpPr>
        <p:spPr>
          <a:xfrm>
            <a:off x="10308796" y="7249635"/>
            <a:ext cx="820007" cy="438150"/>
          </a:xfrm>
          <a:prstGeom prst="rect">
            <a:avLst/>
          </a:prstGeom>
        </p:spPr>
        <p:txBody>
          <a:bodyPr/>
          <a:lstStyle/>
          <a:p>
            <a:pPr algn="r"/>
            <a:fld id="{00000000-1234-1234-1234-123412341234}" type="slidenum">
              <a:rPr lang="en-IN" smtClean="0"/>
              <a:pPr algn="r"/>
              <a:t>‹#›</a:t>
            </a:fld>
            <a:endParaRPr lang="en-IN"/>
          </a:p>
        </p:txBody>
      </p:sp>
    </p:spTree>
    <p:extLst>
      <p:ext uri="{BB962C8B-B14F-4D97-AF65-F5344CB8AC3E}">
        <p14:creationId xmlns:p14="http://schemas.microsoft.com/office/powerpoint/2010/main" val="7206351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12801" y="731520"/>
            <a:ext cx="10316002" cy="1584960"/>
          </a:xfrm>
          <a:prstGeom prst="rect">
            <a:avLst/>
          </a:prstGeom>
        </p:spPr>
        <p:txBody>
          <a:bodyPr/>
          <a:lstStyle/>
          <a:p>
            <a:r>
              <a:rPr lang="en-US"/>
              <a:t>Click to edit Master title style</a:t>
            </a:r>
            <a:endParaRPr lang="en-US" dirty="0"/>
          </a:p>
        </p:txBody>
      </p:sp>
      <p:sp>
        <p:nvSpPr>
          <p:cNvPr id="3" name="Content Placeholder 2"/>
          <p:cNvSpPr>
            <a:spLocks noGrp="1"/>
          </p:cNvSpPr>
          <p:nvPr>
            <p:ph idx="1"/>
          </p:nvPr>
        </p:nvSpPr>
        <p:spPr>
          <a:xfrm>
            <a:off x="812801" y="2592707"/>
            <a:ext cx="10316002" cy="465692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646160" y="7249635"/>
            <a:ext cx="1094327" cy="438150"/>
          </a:xfrm>
          <a:prstGeom prst="rect">
            <a:avLst/>
          </a:prstGeom>
        </p:spPr>
        <p:txBody>
          <a:bodyPr/>
          <a:lstStyle/>
          <a:p>
            <a:endParaRPr lang="en-IN"/>
          </a:p>
        </p:txBody>
      </p:sp>
      <p:sp>
        <p:nvSpPr>
          <p:cNvPr id="5" name="Footer Placeholder 4"/>
          <p:cNvSpPr>
            <a:spLocks noGrp="1"/>
          </p:cNvSpPr>
          <p:nvPr>
            <p:ph type="ftr" sz="quarter" idx="11"/>
          </p:nvPr>
        </p:nvSpPr>
        <p:spPr>
          <a:xfrm>
            <a:off x="812801" y="7249635"/>
            <a:ext cx="7557134" cy="438150"/>
          </a:xfrm>
          <a:prstGeom prst="rect">
            <a:avLst/>
          </a:prstGeom>
        </p:spPr>
        <p:txBody>
          <a:bodyPr/>
          <a:lstStyle/>
          <a:p>
            <a:endParaRPr lang="en-IN"/>
          </a:p>
        </p:txBody>
      </p:sp>
      <p:sp>
        <p:nvSpPr>
          <p:cNvPr id="6" name="Slide Number Placeholder 5"/>
          <p:cNvSpPr>
            <a:spLocks noGrp="1"/>
          </p:cNvSpPr>
          <p:nvPr>
            <p:ph type="sldNum" sz="quarter" idx="12"/>
          </p:nvPr>
        </p:nvSpPr>
        <p:spPr>
          <a:xfrm>
            <a:off x="10308796" y="7249635"/>
            <a:ext cx="820007" cy="438150"/>
          </a:xfrm>
          <a:prstGeom prst="rect">
            <a:avLst/>
          </a:prstGeom>
        </p:spPr>
        <p:txBody>
          <a:bodyPr/>
          <a:lstStyle/>
          <a:p>
            <a:pPr algn="r"/>
            <a:fld id="{00000000-1234-1234-1234-123412341234}" type="slidenum">
              <a:rPr lang="en-IN" smtClean="0"/>
              <a:pPr algn="r"/>
              <a:t>‹#›</a:t>
            </a:fld>
            <a:endParaRPr lang="en-IN"/>
          </a:p>
        </p:txBody>
      </p:sp>
    </p:spTree>
    <p:extLst>
      <p:ext uri="{BB962C8B-B14F-4D97-AF65-F5344CB8AC3E}">
        <p14:creationId xmlns:p14="http://schemas.microsoft.com/office/powerpoint/2010/main" val="96187060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22.png"/><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29.png"/><Relationship Id="rId4" Type="http://schemas.openxmlformats.org/officeDocument/2006/relationships/image" Target="../media/image28.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sp>
      <p:sp>
        <p:nvSpPr>
          <p:cNvPr id="3" name="Shape 1"/>
          <p:cNvSpPr/>
          <p:nvPr/>
        </p:nvSpPr>
        <p:spPr>
          <a:xfrm>
            <a:off x="0" y="11151"/>
            <a:ext cx="14630400" cy="8229600"/>
          </a:xfrm>
          <a:prstGeom prst="rect">
            <a:avLst/>
          </a:prstGeom>
          <a:solidFill>
            <a:srgbClr val="FFFCFA"/>
          </a:solidFill>
          <a:ln/>
        </p:spPr>
        <p:txBody>
          <a:bodyPr/>
          <a:lstStyle/>
          <a:p>
            <a:endParaRPr lang="en-US" dirty="0"/>
          </a:p>
        </p:txBody>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5" name="Text 2"/>
          <p:cNvSpPr/>
          <p:nvPr/>
        </p:nvSpPr>
        <p:spPr>
          <a:xfrm>
            <a:off x="833199" y="1373981"/>
            <a:ext cx="7477601" cy="1666399"/>
          </a:xfrm>
          <a:prstGeom prst="rect">
            <a:avLst/>
          </a:prstGeom>
          <a:noFill/>
          <a:ln/>
        </p:spPr>
        <p:txBody>
          <a:bodyPr wrap="square" rtlCol="0" anchor="t"/>
          <a:lstStyle/>
          <a:p>
            <a:pPr marL="0" indent="0">
              <a:lnSpc>
                <a:spcPts val="6561"/>
              </a:lnSpc>
              <a:buNone/>
            </a:pPr>
            <a:r>
              <a:rPr lang="en-US" sz="5249" b="1" dirty="0">
                <a:solidFill>
                  <a:srgbClr val="443728"/>
                </a:solidFill>
                <a:latin typeface="Crimson Pro" pitchFamily="34" charset="0"/>
                <a:ea typeface="Crimson Pro" pitchFamily="34" charset="-122"/>
                <a:cs typeface="Crimson Pro" pitchFamily="34" charset="-120"/>
              </a:rPr>
              <a:t>Introduction to the Tax Verification System (TVS)</a:t>
            </a:r>
            <a:endParaRPr lang="en-US" sz="5249" dirty="0"/>
          </a:p>
        </p:txBody>
      </p:sp>
      <p:sp>
        <p:nvSpPr>
          <p:cNvPr id="6" name="Text 3"/>
          <p:cNvSpPr/>
          <p:nvPr/>
        </p:nvSpPr>
        <p:spPr>
          <a:xfrm>
            <a:off x="833199" y="3931920"/>
            <a:ext cx="7477601" cy="3200400"/>
          </a:xfrm>
          <a:prstGeom prst="rect">
            <a:avLst/>
          </a:prstGeom>
          <a:noFill/>
          <a:ln/>
        </p:spPr>
        <p:txBody>
          <a:bodyPr wrap="square" rtlCol="0" anchor="t"/>
          <a:lstStyle/>
          <a:p>
            <a:pPr marL="0" indent="0">
              <a:lnSpc>
                <a:spcPts val="2799"/>
              </a:lnSpc>
              <a:buNone/>
            </a:pPr>
            <a:r>
              <a:rPr lang="en-US" sz="1750" dirty="0">
                <a:solidFill>
                  <a:srgbClr val="443728"/>
                </a:solidFill>
                <a:latin typeface="Open Sans" pitchFamily="34" charset="0"/>
                <a:ea typeface="Open Sans" pitchFamily="34" charset="-122"/>
                <a:cs typeface="Open Sans" pitchFamily="34" charset="-120"/>
              </a:rPr>
              <a:t>The Tax Verification System (TVS) is a modernized platform designed to streamline tax payment processes through the incorporation of QR code technology. This innovative system aims to enhance the efficiency and accuracy of tax verification, providing a seamless experience for both taxpayers and tax authorities. By leveraging QR codes, taxpayers can easily verify the authenticity of tax documents and ensure compliance with regulations, while tax authorities can efficiently process and verify tax payments.</a:t>
            </a:r>
            <a:endParaRPr lang="en-US" sz="1750" dirty="0"/>
          </a:p>
        </p:txBody>
      </p:sp>
      <p:sp>
        <p:nvSpPr>
          <p:cNvPr id="7" name="Shape 4"/>
          <p:cNvSpPr/>
          <p:nvPr/>
        </p:nvSpPr>
        <p:spPr>
          <a:xfrm>
            <a:off x="833199" y="6483429"/>
            <a:ext cx="355402" cy="355402"/>
          </a:xfrm>
          <a:prstGeom prst="roundRect">
            <a:avLst>
              <a:gd name="adj" fmla="val 25726039"/>
            </a:avLst>
          </a:prstGeom>
          <a:noFill/>
          <a:ln w="7620">
            <a:solidFill>
              <a:srgbClr val="FFFFFF"/>
            </a:solidFill>
            <a:prstDash val="solid"/>
          </a:ln>
        </p:spPr>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90CB52E-BC21-D63A-B02D-7691E53A5E41}"/>
              </a:ext>
            </a:extLst>
          </p:cNvPr>
          <p:cNvPicPr>
            <a:picLocks noChangeAspect="1"/>
          </p:cNvPicPr>
          <p:nvPr/>
        </p:nvPicPr>
        <p:blipFill>
          <a:blip r:embed="rId2"/>
          <a:stretch>
            <a:fillRect/>
          </a:stretch>
        </p:blipFill>
        <p:spPr>
          <a:xfrm>
            <a:off x="1572322" y="1977111"/>
            <a:ext cx="11909502" cy="6252489"/>
          </a:xfrm>
          <a:prstGeom prst="rect">
            <a:avLst/>
          </a:prstGeom>
        </p:spPr>
      </p:pic>
      <p:sp>
        <p:nvSpPr>
          <p:cNvPr id="4" name="Title 3">
            <a:extLst>
              <a:ext uri="{FF2B5EF4-FFF2-40B4-BE49-F238E27FC236}">
                <a16:creationId xmlns:a16="http://schemas.microsoft.com/office/drawing/2014/main" id="{B18E4454-10FC-2B2D-AF0A-C60C8411FE5A}"/>
              </a:ext>
            </a:extLst>
          </p:cNvPr>
          <p:cNvSpPr>
            <a:spLocks noGrp="1"/>
          </p:cNvSpPr>
          <p:nvPr>
            <p:ph type="title"/>
          </p:nvPr>
        </p:nvSpPr>
        <p:spPr/>
        <p:txBody>
          <a:bodyPr/>
          <a:lstStyle/>
          <a:p>
            <a:r>
              <a:rPr lang="en-US" b="1" dirty="0"/>
              <a:t>                   ADMIN LOGIN PAGE</a:t>
            </a:r>
            <a:endParaRPr lang="en-IN" b="1" dirty="0"/>
          </a:p>
        </p:txBody>
      </p:sp>
    </p:spTree>
    <p:extLst>
      <p:ext uri="{BB962C8B-B14F-4D97-AF65-F5344CB8AC3E}">
        <p14:creationId xmlns:p14="http://schemas.microsoft.com/office/powerpoint/2010/main" val="25921501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805B901-109F-3DB2-14A0-696EAEA4D46F}"/>
              </a:ext>
            </a:extLst>
          </p:cNvPr>
          <p:cNvSpPr>
            <a:spLocks noGrp="1"/>
          </p:cNvSpPr>
          <p:nvPr>
            <p:ph type="title"/>
          </p:nvPr>
        </p:nvSpPr>
        <p:spPr/>
        <p:txBody>
          <a:bodyPr/>
          <a:lstStyle/>
          <a:p>
            <a:r>
              <a:rPr lang="en-US" b="1" dirty="0"/>
              <a:t>        TAX PAYER INFO AT ADMIN LAYOUT</a:t>
            </a:r>
            <a:endParaRPr lang="en-IN" b="1" dirty="0"/>
          </a:p>
        </p:txBody>
      </p:sp>
      <p:pic>
        <p:nvPicPr>
          <p:cNvPr id="7" name="Picture 6">
            <a:extLst>
              <a:ext uri="{FF2B5EF4-FFF2-40B4-BE49-F238E27FC236}">
                <a16:creationId xmlns:a16="http://schemas.microsoft.com/office/drawing/2014/main" id="{071AEF50-2D47-7458-6BFA-13657172D8D8}"/>
              </a:ext>
            </a:extLst>
          </p:cNvPr>
          <p:cNvPicPr>
            <a:picLocks noChangeAspect="1"/>
          </p:cNvPicPr>
          <p:nvPr/>
        </p:nvPicPr>
        <p:blipFill>
          <a:blip r:embed="rId2"/>
          <a:stretch>
            <a:fillRect/>
          </a:stretch>
        </p:blipFill>
        <p:spPr>
          <a:xfrm>
            <a:off x="1750741" y="1996068"/>
            <a:ext cx="10628238" cy="5843240"/>
          </a:xfrm>
          <a:prstGeom prst="rect">
            <a:avLst/>
          </a:prstGeom>
        </p:spPr>
      </p:pic>
    </p:spTree>
    <p:extLst>
      <p:ext uri="{BB962C8B-B14F-4D97-AF65-F5344CB8AC3E}">
        <p14:creationId xmlns:p14="http://schemas.microsoft.com/office/powerpoint/2010/main" val="19868654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0AD3BC8-F44E-598C-BD2F-68E01D66E79E}"/>
              </a:ext>
            </a:extLst>
          </p:cNvPr>
          <p:cNvPicPr>
            <a:picLocks noChangeAspect="1"/>
          </p:cNvPicPr>
          <p:nvPr/>
        </p:nvPicPr>
        <p:blipFill>
          <a:blip r:embed="rId2"/>
          <a:stretch>
            <a:fillRect/>
          </a:stretch>
        </p:blipFill>
        <p:spPr>
          <a:xfrm>
            <a:off x="4868968" y="1840033"/>
            <a:ext cx="4892464" cy="4549534"/>
          </a:xfrm>
          <a:prstGeom prst="rect">
            <a:avLst/>
          </a:prstGeom>
        </p:spPr>
      </p:pic>
      <p:sp>
        <p:nvSpPr>
          <p:cNvPr id="4" name="Title 3">
            <a:extLst>
              <a:ext uri="{FF2B5EF4-FFF2-40B4-BE49-F238E27FC236}">
                <a16:creationId xmlns:a16="http://schemas.microsoft.com/office/drawing/2014/main" id="{64C036A0-481F-368C-6CCB-B97F159F47BE}"/>
              </a:ext>
            </a:extLst>
          </p:cNvPr>
          <p:cNvSpPr>
            <a:spLocks noGrp="1"/>
          </p:cNvSpPr>
          <p:nvPr>
            <p:ph type="title"/>
          </p:nvPr>
        </p:nvSpPr>
        <p:spPr/>
        <p:txBody>
          <a:bodyPr/>
          <a:lstStyle/>
          <a:p>
            <a:r>
              <a:rPr lang="en-US" b="1" dirty="0"/>
              <a:t>                      QR GENERATION/ADMIN LAYOUT</a:t>
            </a:r>
            <a:endParaRPr lang="en-IN" b="1" dirty="0"/>
          </a:p>
        </p:txBody>
      </p:sp>
    </p:spTree>
    <p:extLst>
      <p:ext uri="{BB962C8B-B14F-4D97-AF65-F5344CB8AC3E}">
        <p14:creationId xmlns:p14="http://schemas.microsoft.com/office/powerpoint/2010/main" val="7429602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sp>
      <p:sp>
        <p:nvSpPr>
          <p:cNvPr id="3" name="Shape 1"/>
          <p:cNvSpPr/>
          <p:nvPr/>
        </p:nvSpPr>
        <p:spPr>
          <a:xfrm>
            <a:off x="0" y="0"/>
            <a:ext cx="14630400" cy="8229600"/>
          </a:xfrm>
          <a:prstGeom prst="rect">
            <a:avLst/>
          </a:prstGeom>
          <a:solidFill>
            <a:srgbClr val="FFFCFA"/>
          </a:solidFill>
          <a:ln/>
        </p:spPr>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5" name="Text 2"/>
          <p:cNvSpPr/>
          <p:nvPr/>
        </p:nvSpPr>
        <p:spPr>
          <a:xfrm>
            <a:off x="6319599" y="1565672"/>
            <a:ext cx="7477601" cy="1388745"/>
          </a:xfrm>
          <a:prstGeom prst="rect">
            <a:avLst/>
          </a:prstGeom>
          <a:noFill/>
          <a:ln/>
        </p:spPr>
        <p:txBody>
          <a:bodyPr wrap="square" rtlCol="0" anchor="t"/>
          <a:lstStyle/>
          <a:p>
            <a:pPr marL="0" indent="0">
              <a:lnSpc>
                <a:spcPts val="5468"/>
              </a:lnSpc>
              <a:buNone/>
            </a:pPr>
            <a:r>
              <a:rPr lang="en-US" sz="4374" b="1" dirty="0">
                <a:solidFill>
                  <a:srgbClr val="443728"/>
                </a:solidFill>
                <a:latin typeface="Crimson Pro" pitchFamily="34" charset="0"/>
                <a:ea typeface="Crimson Pro" pitchFamily="34" charset="-122"/>
                <a:cs typeface="Crimson Pro" pitchFamily="34" charset="-120"/>
              </a:rPr>
              <a:t>Overview of the QR code technology</a:t>
            </a:r>
            <a:endParaRPr lang="en-US" sz="4374" dirty="0"/>
          </a:p>
        </p:txBody>
      </p:sp>
      <p:sp>
        <p:nvSpPr>
          <p:cNvPr id="6" name="Text 3"/>
          <p:cNvSpPr/>
          <p:nvPr/>
        </p:nvSpPr>
        <p:spPr>
          <a:xfrm>
            <a:off x="6675001" y="3287673"/>
            <a:ext cx="7122200" cy="1066205"/>
          </a:xfrm>
          <a:prstGeom prst="rect">
            <a:avLst/>
          </a:prstGeom>
          <a:noFill/>
          <a:ln/>
        </p:spPr>
        <p:txBody>
          <a:bodyPr wrap="square" rtlCol="0" anchor="t"/>
          <a:lstStyle/>
          <a:p>
            <a:pPr marL="342900" indent="-342900" algn="l">
              <a:lnSpc>
                <a:spcPts val="2799"/>
              </a:lnSpc>
              <a:buSzPct val="100000"/>
              <a:buChar char="•"/>
            </a:pPr>
            <a:r>
              <a:rPr lang="en-US" sz="1750" b="1" dirty="0">
                <a:solidFill>
                  <a:srgbClr val="443728"/>
                </a:solidFill>
                <a:latin typeface="Open Sans" pitchFamily="34" charset="0"/>
                <a:ea typeface="Open Sans" pitchFamily="34" charset="-122"/>
                <a:cs typeface="Open Sans" pitchFamily="34" charset="-120"/>
              </a:rPr>
              <a:t>What is a QR code:</a:t>
            </a:r>
            <a:r>
              <a:rPr lang="en-US" sz="1750" dirty="0">
                <a:solidFill>
                  <a:srgbClr val="443728"/>
                </a:solidFill>
                <a:latin typeface="Open Sans" pitchFamily="34" charset="0"/>
                <a:ea typeface="Open Sans" pitchFamily="34" charset="-122"/>
                <a:cs typeface="Open Sans" pitchFamily="34" charset="-120"/>
              </a:rPr>
              <a:t> QR code, short for Quick Response code, is a two-dimensional barcode that can store a variety of data such as URLs, text, or other information.</a:t>
            </a:r>
            <a:endParaRPr lang="en-US" sz="1750" dirty="0"/>
          </a:p>
        </p:txBody>
      </p:sp>
      <p:sp>
        <p:nvSpPr>
          <p:cNvPr id="7" name="Text 4"/>
          <p:cNvSpPr/>
          <p:nvPr/>
        </p:nvSpPr>
        <p:spPr>
          <a:xfrm>
            <a:off x="6675001" y="4442698"/>
            <a:ext cx="7122200" cy="1066205"/>
          </a:xfrm>
          <a:prstGeom prst="rect">
            <a:avLst/>
          </a:prstGeom>
          <a:noFill/>
          <a:ln/>
        </p:spPr>
        <p:txBody>
          <a:bodyPr wrap="square" rtlCol="0" anchor="t"/>
          <a:lstStyle/>
          <a:p>
            <a:pPr marL="342900" indent="-342900" algn="l">
              <a:lnSpc>
                <a:spcPts val="2799"/>
              </a:lnSpc>
              <a:buSzPct val="100000"/>
              <a:buChar char="•"/>
            </a:pPr>
            <a:r>
              <a:rPr lang="en-US" sz="1750" b="1" dirty="0">
                <a:solidFill>
                  <a:srgbClr val="443728"/>
                </a:solidFill>
                <a:latin typeface="Open Sans" pitchFamily="34" charset="0"/>
                <a:ea typeface="Open Sans" pitchFamily="34" charset="-122"/>
                <a:cs typeface="Open Sans" pitchFamily="34" charset="-120"/>
              </a:rPr>
              <a:t>How it works:</a:t>
            </a:r>
            <a:r>
              <a:rPr lang="en-US" sz="1750" dirty="0">
                <a:solidFill>
                  <a:srgbClr val="443728"/>
                </a:solidFill>
                <a:latin typeface="Open Sans" pitchFamily="34" charset="0"/>
                <a:ea typeface="Open Sans" pitchFamily="34" charset="-122"/>
                <a:cs typeface="Open Sans" pitchFamily="34" charset="-120"/>
              </a:rPr>
              <a:t> QR codes can be scanned using a smartphone camera or QR code scanning app, allowing users to quickly access the embedded information.</a:t>
            </a:r>
            <a:endParaRPr lang="en-US" sz="1750" dirty="0"/>
          </a:p>
        </p:txBody>
      </p:sp>
      <p:sp>
        <p:nvSpPr>
          <p:cNvPr id="8" name="Text 5"/>
          <p:cNvSpPr/>
          <p:nvPr/>
        </p:nvSpPr>
        <p:spPr>
          <a:xfrm>
            <a:off x="6675001" y="5597723"/>
            <a:ext cx="7122200" cy="1066205"/>
          </a:xfrm>
          <a:prstGeom prst="rect">
            <a:avLst/>
          </a:prstGeom>
          <a:noFill/>
          <a:ln/>
        </p:spPr>
        <p:txBody>
          <a:bodyPr wrap="square" rtlCol="0" anchor="t"/>
          <a:lstStyle/>
          <a:p>
            <a:pPr marL="342900" indent="-342900" algn="l">
              <a:lnSpc>
                <a:spcPts val="2799"/>
              </a:lnSpc>
              <a:buSzPct val="100000"/>
              <a:buChar char="•"/>
            </a:pPr>
            <a:r>
              <a:rPr lang="en-US" sz="1750" b="1" dirty="0">
                <a:solidFill>
                  <a:srgbClr val="443728"/>
                </a:solidFill>
                <a:latin typeface="Open Sans" pitchFamily="34" charset="0"/>
                <a:ea typeface="Open Sans" pitchFamily="34" charset="-122"/>
                <a:cs typeface="Open Sans" pitchFamily="34" charset="-120"/>
              </a:rPr>
              <a:t>Applications:</a:t>
            </a:r>
            <a:r>
              <a:rPr lang="en-US" sz="1750" dirty="0">
                <a:solidFill>
                  <a:srgbClr val="443728"/>
                </a:solidFill>
                <a:latin typeface="Open Sans" pitchFamily="34" charset="0"/>
                <a:ea typeface="Open Sans" pitchFamily="34" charset="-122"/>
                <a:cs typeface="Open Sans" pitchFamily="34" charset="-120"/>
              </a:rPr>
              <a:t> QR codes are widely used for contactless payments, ticketing, product packaging, and even for providing additional information through print media.</a:t>
            </a:r>
            <a:endParaRPr lang="en-US" sz="175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E61F230-881D-6E89-6ACC-3861BAEC1462}"/>
              </a:ext>
            </a:extLst>
          </p:cNvPr>
          <p:cNvPicPr>
            <a:picLocks noChangeAspect="1"/>
          </p:cNvPicPr>
          <p:nvPr/>
        </p:nvPicPr>
        <p:blipFill>
          <a:blip r:embed="rId2"/>
          <a:stretch>
            <a:fillRect/>
          </a:stretch>
        </p:blipFill>
        <p:spPr>
          <a:xfrm>
            <a:off x="1503332" y="1715026"/>
            <a:ext cx="11623736" cy="6163368"/>
          </a:xfrm>
          <a:prstGeom prst="rect">
            <a:avLst/>
          </a:prstGeom>
        </p:spPr>
      </p:pic>
      <p:sp>
        <p:nvSpPr>
          <p:cNvPr id="5" name="Title 4">
            <a:extLst>
              <a:ext uri="{FF2B5EF4-FFF2-40B4-BE49-F238E27FC236}">
                <a16:creationId xmlns:a16="http://schemas.microsoft.com/office/drawing/2014/main" id="{E4F36282-93ED-3067-D763-58B4561D0876}"/>
              </a:ext>
            </a:extLst>
          </p:cNvPr>
          <p:cNvSpPr>
            <a:spLocks noGrp="1"/>
          </p:cNvSpPr>
          <p:nvPr>
            <p:ph type="title"/>
          </p:nvPr>
        </p:nvSpPr>
        <p:spPr/>
        <p:txBody>
          <a:bodyPr/>
          <a:lstStyle/>
          <a:p>
            <a:r>
              <a:rPr lang="en-US" b="1" dirty="0"/>
              <a:t>           GENERATED QR CODE</a:t>
            </a:r>
            <a:endParaRPr lang="en-IN" b="1" dirty="0"/>
          </a:p>
        </p:txBody>
      </p:sp>
    </p:spTree>
    <p:extLst>
      <p:ext uri="{BB962C8B-B14F-4D97-AF65-F5344CB8AC3E}">
        <p14:creationId xmlns:p14="http://schemas.microsoft.com/office/powerpoint/2010/main" val="16472028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830316A-61BA-6E79-C583-B1648846794D}"/>
              </a:ext>
            </a:extLst>
          </p:cNvPr>
          <p:cNvPicPr>
            <a:picLocks noChangeAspect="1"/>
          </p:cNvPicPr>
          <p:nvPr/>
        </p:nvPicPr>
        <p:blipFill>
          <a:blip r:embed="rId2"/>
          <a:stretch>
            <a:fillRect/>
          </a:stretch>
        </p:blipFill>
        <p:spPr>
          <a:xfrm>
            <a:off x="5006898" y="669073"/>
            <a:ext cx="4995746" cy="4457116"/>
          </a:xfrm>
          <a:prstGeom prst="rect">
            <a:avLst/>
          </a:prstGeom>
        </p:spPr>
      </p:pic>
      <p:pic>
        <p:nvPicPr>
          <p:cNvPr id="5" name="Picture 4">
            <a:extLst>
              <a:ext uri="{FF2B5EF4-FFF2-40B4-BE49-F238E27FC236}">
                <a16:creationId xmlns:a16="http://schemas.microsoft.com/office/drawing/2014/main" id="{F8D870C5-D0C9-9743-4217-56E700089DE7}"/>
              </a:ext>
            </a:extLst>
          </p:cNvPr>
          <p:cNvPicPr>
            <a:picLocks noChangeAspect="1"/>
          </p:cNvPicPr>
          <p:nvPr/>
        </p:nvPicPr>
        <p:blipFill>
          <a:blip r:embed="rId3"/>
          <a:stretch>
            <a:fillRect/>
          </a:stretch>
        </p:blipFill>
        <p:spPr>
          <a:xfrm>
            <a:off x="1245344" y="5876361"/>
            <a:ext cx="12139712" cy="1684166"/>
          </a:xfrm>
          <a:prstGeom prst="rect">
            <a:avLst/>
          </a:prstGeom>
        </p:spPr>
      </p:pic>
      <p:sp>
        <p:nvSpPr>
          <p:cNvPr id="7" name="TextBox 6">
            <a:extLst>
              <a:ext uri="{FF2B5EF4-FFF2-40B4-BE49-F238E27FC236}">
                <a16:creationId xmlns:a16="http://schemas.microsoft.com/office/drawing/2014/main" id="{9BCFFB77-FD7C-F1CB-3586-FDF539546546}"/>
              </a:ext>
            </a:extLst>
          </p:cNvPr>
          <p:cNvSpPr txBox="1"/>
          <p:nvPr/>
        </p:nvSpPr>
        <p:spPr>
          <a:xfrm>
            <a:off x="1750741" y="814039"/>
            <a:ext cx="2754352" cy="369332"/>
          </a:xfrm>
          <a:prstGeom prst="rect">
            <a:avLst/>
          </a:prstGeom>
          <a:noFill/>
        </p:spPr>
        <p:txBody>
          <a:bodyPr wrap="square" rtlCol="0">
            <a:spAutoFit/>
          </a:bodyPr>
          <a:lstStyle/>
          <a:p>
            <a:r>
              <a:rPr lang="en-US" dirty="0"/>
              <a:t>User Name</a:t>
            </a:r>
            <a:endParaRPr lang="en-IN" dirty="0"/>
          </a:p>
        </p:txBody>
      </p:sp>
      <p:sp>
        <p:nvSpPr>
          <p:cNvPr id="8" name="TextBox 7">
            <a:extLst>
              <a:ext uri="{FF2B5EF4-FFF2-40B4-BE49-F238E27FC236}">
                <a16:creationId xmlns:a16="http://schemas.microsoft.com/office/drawing/2014/main" id="{9F941196-282D-3556-A633-AE5AF73FFDF8}"/>
              </a:ext>
            </a:extLst>
          </p:cNvPr>
          <p:cNvSpPr txBox="1"/>
          <p:nvPr/>
        </p:nvSpPr>
        <p:spPr>
          <a:xfrm>
            <a:off x="1940312" y="1817649"/>
            <a:ext cx="1996068" cy="369332"/>
          </a:xfrm>
          <a:prstGeom prst="rect">
            <a:avLst/>
          </a:prstGeom>
          <a:noFill/>
        </p:spPr>
        <p:txBody>
          <a:bodyPr wrap="square" rtlCol="0">
            <a:spAutoFit/>
          </a:bodyPr>
          <a:lstStyle/>
          <a:p>
            <a:r>
              <a:rPr lang="en-US" dirty="0"/>
              <a:t>Account Number</a:t>
            </a:r>
            <a:endParaRPr lang="en-IN" dirty="0"/>
          </a:p>
        </p:txBody>
      </p:sp>
      <p:sp>
        <p:nvSpPr>
          <p:cNvPr id="9" name="TextBox 8">
            <a:extLst>
              <a:ext uri="{FF2B5EF4-FFF2-40B4-BE49-F238E27FC236}">
                <a16:creationId xmlns:a16="http://schemas.microsoft.com/office/drawing/2014/main" id="{4CF73E28-84FE-43A9-2745-7FC5062B24A9}"/>
              </a:ext>
            </a:extLst>
          </p:cNvPr>
          <p:cNvSpPr txBox="1"/>
          <p:nvPr/>
        </p:nvSpPr>
        <p:spPr>
          <a:xfrm>
            <a:off x="10738624" y="367990"/>
            <a:ext cx="2319453" cy="369332"/>
          </a:xfrm>
          <a:prstGeom prst="rect">
            <a:avLst/>
          </a:prstGeom>
          <a:noFill/>
        </p:spPr>
        <p:txBody>
          <a:bodyPr wrap="square" rtlCol="0">
            <a:spAutoFit/>
          </a:bodyPr>
          <a:lstStyle/>
          <a:p>
            <a:r>
              <a:rPr lang="en-US" dirty="0"/>
              <a:t>Salary</a:t>
            </a:r>
            <a:endParaRPr lang="en-IN" dirty="0"/>
          </a:p>
        </p:txBody>
      </p:sp>
      <p:sp>
        <p:nvSpPr>
          <p:cNvPr id="10" name="TextBox 9">
            <a:extLst>
              <a:ext uri="{FF2B5EF4-FFF2-40B4-BE49-F238E27FC236}">
                <a16:creationId xmlns:a16="http://schemas.microsoft.com/office/drawing/2014/main" id="{9C17E9C5-6CF8-4C04-0007-8C7AC3391AF3}"/>
              </a:ext>
            </a:extLst>
          </p:cNvPr>
          <p:cNvSpPr txBox="1"/>
          <p:nvPr/>
        </p:nvSpPr>
        <p:spPr>
          <a:xfrm>
            <a:off x="10838985" y="1817649"/>
            <a:ext cx="1984917" cy="369332"/>
          </a:xfrm>
          <a:prstGeom prst="rect">
            <a:avLst/>
          </a:prstGeom>
          <a:noFill/>
        </p:spPr>
        <p:txBody>
          <a:bodyPr wrap="square" rtlCol="0">
            <a:spAutoFit/>
          </a:bodyPr>
          <a:lstStyle/>
          <a:p>
            <a:r>
              <a:rPr lang="en-US" dirty="0"/>
              <a:t>Tax Amount</a:t>
            </a:r>
            <a:endParaRPr lang="en-IN" dirty="0"/>
          </a:p>
        </p:txBody>
      </p:sp>
      <p:sp>
        <p:nvSpPr>
          <p:cNvPr id="11" name="TextBox 10">
            <a:extLst>
              <a:ext uri="{FF2B5EF4-FFF2-40B4-BE49-F238E27FC236}">
                <a16:creationId xmlns:a16="http://schemas.microsoft.com/office/drawing/2014/main" id="{55D1293B-8FAA-0301-F88A-682A0B0E1E8B}"/>
              </a:ext>
            </a:extLst>
          </p:cNvPr>
          <p:cNvSpPr txBox="1"/>
          <p:nvPr/>
        </p:nvSpPr>
        <p:spPr>
          <a:xfrm>
            <a:off x="2497873" y="3088888"/>
            <a:ext cx="1773045" cy="369332"/>
          </a:xfrm>
          <a:prstGeom prst="rect">
            <a:avLst/>
          </a:prstGeom>
          <a:noFill/>
        </p:spPr>
        <p:txBody>
          <a:bodyPr wrap="square" rtlCol="0">
            <a:spAutoFit/>
          </a:bodyPr>
          <a:lstStyle/>
          <a:p>
            <a:r>
              <a:rPr lang="en-US" dirty="0"/>
              <a:t>Due Date</a:t>
            </a:r>
            <a:endParaRPr lang="en-IN" dirty="0"/>
          </a:p>
        </p:txBody>
      </p:sp>
      <p:cxnSp>
        <p:nvCxnSpPr>
          <p:cNvPr id="15" name="Connector: Elbow 14">
            <a:extLst>
              <a:ext uri="{FF2B5EF4-FFF2-40B4-BE49-F238E27FC236}">
                <a16:creationId xmlns:a16="http://schemas.microsoft.com/office/drawing/2014/main" id="{00684C55-A58F-0525-EEFD-3AE2AFB20C8F}"/>
              </a:ext>
            </a:extLst>
          </p:cNvPr>
          <p:cNvCxnSpPr/>
          <p:nvPr/>
        </p:nvCxnSpPr>
        <p:spPr>
          <a:xfrm>
            <a:off x="3233854" y="1014761"/>
            <a:ext cx="2062975" cy="624468"/>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21" name="Connector: Elbow 20">
            <a:extLst>
              <a:ext uri="{FF2B5EF4-FFF2-40B4-BE49-F238E27FC236}">
                <a16:creationId xmlns:a16="http://schemas.microsoft.com/office/drawing/2014/main" id="{3E33F594-7E90-345A-279F-8A7FE9394654}"/>
              </a:ext>
            </a:extLst>
          </p:cNvPr>
          <p:cNvCxnSpPr>
            <a:cxnSpLocks/>
          </p:cNvCxnSpPr>
          <p:nvPr/>
        </p:nvCxnSpPr>
        <p:spPr>
          <a:xfrm rot="10800000" flipV="1">
            <a:off x="9411629" y="464792"/>
            <a:ext cx="1025912" cy="1086571"/>
          </a:xfrm>
          <a:prstGeom prst="bentConnector2">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23" name="Connector: Elbow 22">
            <a:extLst>
              <a:ext uri="{FF2B5EF4-FFF2-40B4-BE49-F238E27FC236}">
                <a16:creationId xmlns:a16="http://schemas.microsoft.com/office/drawing/2014/main" id="{4E21D244-EC7B-717E-A77C-1536FB623DC8}"/>
              </a:ext>
            </a:extLst>
          </p:cNvPr>
          <p:cNvCxnSpPr>
            <a:stCxn id="10" idx="1"/>
          </p:cNvCxnSpPr>
          <p:nvPr/>
        </p:nvCxnSpPr>
        <p:spPr>
          <a:xfrm rot="10800000">
            <a:off x="7638585" y="1817649"/>
            <a:ext cx="3200400" cy="184666"/>
          </a:xfrm>
          <a:prstGeom prst="bentConnector3">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25" name="Connector: Elbow 24">
            <a:extLst>
              <a:ext uri="{FF2B5EF4-FFF2-40B4-BE49-F238E27FC236}">
                <a16:creationId xmlns:a16="http://schemas.microsoft.com/office/drawing/2014/main" id="{15537D68-0260-D14B-32A1-653B3D64AA41}"/>
              </a:ext>
            </a:extLst>
          </p:cNvPr>
          <p:cNvCxnSpPr/>
          <p:nvPr/>
        </p:nvCxnSpPr>
        <p:spPr>
          <a:xfrm flipV="1">
            <a:off x="3735659" y="1728439"/>
            <a:ext cx="1683834" cy="1538868"/>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29" name="Straight Arrow Connector 28">
            <a:extLst>
              <a:ext uri="{FF2B5EF4-FFF2-40B4-BE49-F238E27FC236}">
                <a16:creationId xmlns:a16="http://schemas.microsoft.com/office/drawing/2014/main" id="{991097F7-8910-BD0D-2AFB-C463B83FAE26}"/>
              </a:ext>
            </a:extLst>
          </p:cNvPr>
          <p:cNvCxnSpPr/>
          <p:nvPr/>
        </p:nvCxnSpPr>
        <p:spPr>
          <a:xfrm flipV="1">
            <a:off x="3735659" y="1639230"/>
            <a:ext cx="2910468" cy="36308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0" name="TextBox 29">
            <a:extLst>
              <a:ext uri="{FF2B5EF4-FFF2-40B4-BE49-F238E27FC236}">
                <a16:creationId xmlns:a16="http://schemas.microsoft.com/office/drawing/2014/main" id="{98C49206-9447-D962-0EC1-C8DF883D505B}"/>
              </a:ext>
            </a:extLst>
          </p:cNvPr>
          <p:cNvSpPr txBox="1"/>
          <p:nvPr/>
        </p:nvSpPr>
        <p:spPr>
          <a:xfrm>
            <a:off x="2642839" y="367990"/>
            <a:ext cx="5486400" cy="369332"/>
          </a:xfrm>
          <a:prstGeom prst="rect">
            <a:avLst/>
          </a:prstGeom>
          <a:noFill/>
        </p:spPr>
        <p:txBody>
          <a:bodyPr wrap="square" rtlCol="0">
            <a:spAutoFit/>
          </a:bodyPr>
          <a:lstStyle/>
          <a:p>
            <a:r>
              <a:rPr lang="en-US" dirty="0"/>
              <a:t>                                                               </a:t>
            </a:r>
            <a:r>
              <a:rPr lang="en-US" b="1" dirty="0"/>
              <a:t>QR CODE SCAN INFO</a:t>
            </a:r>
            <a:endParaRPr lang="en-IN" b="1" dirty="0"/>
          </a:p>
        </p:txBody>
      </p:sp>
    </p:spTree>
    <p:extLst>
      <p:ext uri="{BB962C8B-B14F-4D97-AF65-F5344CB8AC3E}">
        <p14:creationId xmlns:p14="http://schemas.microsoft.com/office/powerpoint/2010/main" val="3275593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sp>
      <p:sp>
        <p:nvSpPr>
          <p:cNvPr id="3" name="Shape 1"/>
          <p:cNvSpPr/>
          <p:nvPr/>
        </p:nvSpPr>
        <p:spPr>
          <a:xfrm>
            <a:off x="0" y="0"/>
            <a:ext cx="14630400" cy="8229600"/>
          </a:xfrm>
          <a:prstGeom prst="rect">
            <a:avLst/>
          </a:prstGeom>
          <a:solidFill>
            <a:srgbClr val="FFFCFA"/>
          </a:solidFill>
          <a:ln/>
        </p:spPr>
      </p:sp>
      <p:pic>
        <p:nvPicPr>
          <p:cNvPr id="4" name="Image 0" descr="preencoded.png"/>
          <p:cNvPicPr>
            <a:picLocks noChangeAspect="1"/>
          </p:cNvPicPr>
          <p:nvPr/>
        </p:nvPicPr>
        <p:blipFill>
          <a:blip r:embed="rId3"/>
          <a:stretch>
            <a:fillRect/>
          </a:stretch>
        </p:blipFill>
        <p:spPr>
          <a:xfrm>
            <a:off x="0" y="0"/>
            <a:ext cx="3657600" cy="8229600"/>
          </a:xfrm>
          <a:prstGeom prst="rect">
            <a:avLst/>
          </a:prstGeom>
        </p:spPr>
      </p:pic>
      <p:sp>
        <p:nvSpPr>
          <p:cNvPr id="5" name="Text 2"/>
          <p:cNvSpPr/>
          <p:nvPr/>
        </p:nvSpPr>
        <p:spPr>
          <a:xfrm>
            <a:off x="5364599" y="817959"/>
            <a:ext cx="7558802" cy="994410"/>
          </a:xfrm>
          <a:prstGeom prst="rect">
            <a:avLst/>
          </a:prstGeom>
          <a:noFill/>
          <a:ln/>
        </p:spPr>
        <p:txBody>
          <a:bodyPr wrap="square" rtlCol="0" anchor="t"/>
          <a:lstStyle/>
          <a:p>
            <a:pPr marL="0" indent="0">
              <a:lnSpc>
                <a:spcPts val="3916"/>
              </a:lnSpc>
              <a:buNone/>
            </a:pPr>
            <a:r>
              <a:rPr lang="en-US" sz="3133" b="1" dirty="0">
                <a:solidFill>
                  <a:srgbClr val="443728"/>
                </a:solidFill>
                <a:latin typeface="Crimson Pro" pitchFamily="34" charset="0"/>
                <a:ea typeface="Crimson Pro" pitchFamily="34" charset="-122"/>
                <a:cs typeface="Crimson Pro" pitchFamily="34" charset="-120"/>
              </a:rPr>
              <a:t>How the TVS simplifies tax payment processes</a:t>
            </a:r>
            <a:endParaRPr lang="en-US" sz="3133" dirty="0"/>
          </a:p>
        </p:txBody>
      </p:sp>
      <p:sp>
        <p:nvSpPr>
          <p:cNvPr id="6" name="Shape 3"/>
          <p:cNvSpPr/>
          <p:nvPr/>
        </p:nvSpPr>
        <p:spPr>
          <a:xfrm>
            <a:off x="5587365" y="2050971"/>
            <a:ext cx="31790" cy="5360551"/>
          </a:xfrm>
          <a:prstGeom prst="roundRect">
            <a:avLst>
              <a:gd name="adj" fmla="val 225261"/>
            </a:avLst>
          </a:prstGeom>
          <a:solidFill>
            <a:srgbClr val="D1C8C6"/>
          </a:solidFill>
          <a:ln/>
        </p:spPr>
      </p:sp>
      <p:sp>
        <p:nvSpPr>
          <p:cNvPr id="7" name="Shape 4"/>
          <p:cNvSpPr/>
          <p:nvPr/>
        </p:nvSpPr>
        <p:spPr>
          <a:xfrm>
            <a:off x="5782211" y="2338328"/>
            <a:ext cx="556855" cy="31790"/>
          </a:xfrm>
          <a:prstGeom prst="roundRect">
            <a:avLst>
              <a:gd name="adj" fmla="val 225261"/>
            </a:avLst>
          </a:prstGeom>
          <a:solidFill>
            <a:srgbClr val="D1C8C6"/>
          </a:solidFill>
          <a:ln/>
        </p:spPr>
      </p:sp>
      <p:sp>
        <p:nvSpPr>
          <p:cNvPr id="8" name="Shape 5"/>
          <p:cNvSpPr/>
          <p:nvPr/>
        </p:nvSpPr>
        <p:spPr>
          <a:xfrm>
            <a:off x="5424190" y="2175272"/>
            <a:ext cx="358021" cy="358021"/>
          </a:xfrm>
          <a:prstGeom prst="roundRect">
            <a:avLst>
              <a:gd name="adj" fmla="val 20002"/>
            </a:avLst>
          </a:prstGeom>
          <a:solidFill>
            <a:srgbClr val="EBE2E0"/>
          </a:solidFill>
          <a:ln w="7620">
            <a:solidFill>
              <a:srgbClr val="D1C8C6"/>
            </a:solidFill>
            <a:prstDash val="solid"/>
          </a:ln>
        </p:spPr>
      </p:sp>
      <p:sp>
        <p:nvSpPr>
          <p:cNvPr id="9" name="Text 6"/>
          <p:cNvSpPr/>
          <p:nvPr/>
        </p:nvSpPr>
        <p:spPr>
          <a:xfrm>
            <a:off x="5558492" y="2205038"/>
            <a:ext cx="89297" cy="298371"/>
          </a:xfrm>
          <a:prstGeom prst="rect">
            <a:avLst/>
          </a:prstGeom>
          <a:noFill/>
          <a:ln/>
        </p:spPr>
        <p:txBody>
          <a:bodyPr wrap="none" rtlCol="0" anchor="t"/>
          <a:lstStyle/>
          <a:p>
            <a:pPr marL="0" indent="0" algn="ctr">
              <a:lnSpc>
                <a:spcPts val="2349"/>
              </a:lnSpc>
              <a:buNone/>
            </a:pPr>
            <a:r>
              <a:rPr lang="en-US" sz="1880" b="1" dirty="0">
                <a:solidFill>
                  <a:srgbClr val="443728"/>
                </a:solidFill>
                <a:latin typeface="Crimson Pro" pitchFamily="34" charset="0"/>
                <a:ea typeface="Crimson Pro" pitchFamily="34" charset="-122"/>
                <a:cs typeface="Crimson Pro" pitchFamily="34" charset="-120"/>
              </a:rPr>
              <a:t>1</a:t>
            </a:r>
            <a:endParaRPr lang="en-US" sz="1880" dirty="0"/>
          </a:p>
        </p:txBody>
      </p:sp>
      <p:sp>
        <p:nvSpPr>
          <p:cNvPr id="10" name="Text 7"/>
          <p:cNvSpPr/>
          <p:nvPr/>
        </p:nvSpPr>
        <p:spPr>
          <a:xfrm>
            <a:off x="6478429" y="2210038"/>
            <a:ext cx="2417326" cy="248603"/>
          </a:xfrm>
          <a:prstGeom prst="rect">
            <a:avLst/>
          </a:prstGeom>
          <a:noFill/>
          <a:ln/>
        </p:spPr>
        <p:txBody>
          <a:bodyPr wrap="none" rtlCol="0" anchor="t"/>
          <a:lstStyle/>
          <a:p>
            <a:pPr marL="0" indent="0" algn="l">
              <a:lnSpc>
                <a:spcPts val="1958"/>
              </a:lnSpc>
              <a:buNone/>
            </a:pPr>
            <a:r>
              <a:rPr lang="en-US" sz="1566" b="1" dirty="0">
                <a:solidFill>
                  <a:srgbClr val="443728"/>
                </a:solidFill>
                <a:latin typeface="Crimson Pro" pitchFamily="34" charset="0"/>
                <a:ea typeface="Crimson Pro" pitchFamily="34" charset="-122"/>
                <a:cs typeface="Crimson Pro" pitchFamily="34" charset="-120"/>
              </a:rPr>
              <a:t>Efficient Tax Data Collection</a:t>
            </a:r>
            <a:endParaRPr lang="en-US" sz="1566" dirty="0"/>
          </a:p>
        </p:txBody>
      </p:sp>
      <p:sp>
        <p:nvSpPr>
          <p:cNvPr id="11" name="Text 8"/>
          <p:cNvSpPr/>
          <p:nvPr/>
        </p:nvSpPr>
        <p:spPr>
          <a:xfrm>
            <a:off x="6478429" y="2554010"/>
            <a:ext cx="6444972" cy="1018699"/>
          </a:xfrm>
          <a:prstGeom prst="rect">
            <a:avLst/>
          </a:prstGeom>
          <a:noFill/>
          <a:ln/>
        </p:spPr>
        <p:txBody>
          <a:bodyPr wrap="square" rtlCol="0" anchor="t"/>
          <a:lstStyle/>
          <a:p>
            <a:pPr marL="0" indent="0" algn="l">
              <a:lnSpc>
                <a:spcPts val="2005"/>
              </a:lnSpc>
              <a:buNone/>
            </a:pPr>
            <a:r>
              <a:rPr lang="en-US" sz="1253" dirty="0">
                <a:solidFill>
                  <a:srgbClr val="443728"/>
                </a:solidFill>
                <a:latin typeface="Open Sans" pitchFamily="34" charset="0"/>
                <a:ea typeface="Open Sans" pitchFamily="34" charset="-122"/>
                <a:cs typeface="Open Sans" pitchFamily="34" charset="-120"/>
              </a:rPr>
              <a:t>The Tax Verification System (TVS) simplifies tax payment processes by efficiently collecting tax data from businesses and individuals. Through the incorporation of QR codes, taxpayers can easily generate and submit their tax information, eliminating the need for manual data entry and reducing the likelihood of errors.</a:t>
            </a:r>
            <a:endParaRPr lang="en-US" sz="1253" dirty="0"/>
          </a:p>
        </p:txBody>
      </p:sp>
      <p:sp>
        <p:nvSpPr>
          <p:cNvPr id="12" name="Shape 9"/>
          <p:cNvSpPr/>
          <p:nvPr/>
        </p:nvSpPr>
        <p:spPr>
          <a:xfrm>
            <a:off x="5782211" y="4178201"/>
            <a:ext cx="556855" cy="31790"/>
          </a:xfrm>
          <a:prstGeom prst="roundRect">
            <a:avLst>
              <a:gd name="adj" fmla="val 225261"/>
            </a:avLst>
          </a:prstGeom>
          <a:solidFill>
            <a:srgbClr val="D1C8C6"/>
          </a:solidFill>
          <a:ln/>
        </p:spPr>
      </p:sp>
      <p:sp>
        <p:nvSpPr>
          <p:cNvPr id="13" name="Shape 10"/>
          <p:cNvSpPr/>
          <p:nvPr/>
        </p:nvSpPr>
        <p:spPr>
          <a:xfrm>
            <a:off x="5424190" y="4015145"/>
            <a:ext cx="358021" cy="358021"/>
          </a:xfrm>
          <a:prstGeom prst="roundRect">
            <a:avLst>
              <a:gd name="adj" fmla="val 20002"/>
            </a:avLst>
          </a:prstGeom>
          <a:solidFill>
            <a:srgbClr val="EBE2E0"/>
          </a:solidFill>
          <a:ln w="7620">
            <a:solidFill>
              <a:srgbClr val="D1C8C6"/>
            </a:solidFill>
            <a:prstDash val="solid"/>
          </a:ln>
        </p:spPr>
      </p:sp>
      <p:sp>
        <p:nvSpPr>
          <p:cNvPr id="14" name="Text 11"/>
          <p:cNvSpPr/>
          <p:nvPr/>
        </p:nvSpPr>
        <p:spPr>
          <a:xfrm>
            <a:off x="5542300" y="4044910"/>
            <a:ext cx="121682" cy="298371"/>
          </a:xfrm>
          <a:prstGeom prst="rect">
            <a:avLst/>
          </a:prstGeom>
          <a:noFill/>
          <a:ln/>
        </p:spPr>
        <p:txBody>
          <a:bodyPr wrap="none" rtlCol="0" anchor="t"/>
          <a:lstStyle/>
          <a:p>
            <a:pPr marL="0" indent="0" algn="ctr">
              <a:lnSpc>
                <a:spcPts val="2349"/>
              </a:lnSpc>
              <a:buNone/>
            </a:pPr>
            <a:r>
              <a:rPr lang="en-US" sz="1880" b="1" dirty="0">
                <a:solidFill>
                  <a:srgbClr val="443728"/>
                </a:solidFill>
                <a:latin typeface="Crimson Pro" pitchFamily="34" charset="0"/>
                <a:ea typeface="Crimson Pro" pitchFamily="34" charset="-122"/>
                <a:cs typeface="Crimson Pro" pitchFamily="34" charset="-120"/>
              </a:rPr>
              <a:t>2</a:t>
            </a:r>
            <a:endParaRPr lang="en-US" sz="1880" dirty="0"/>
          </a:p>
        </p:txBody>
      </p:sp>
      <p:sp>
        <p:nvSpPr>
          <p:cNvPr id="15" name="Text 12"/>
          <p:cNvSpPr/>
          <p:nvPr/>
        </p:nvSpPr>
        <p:spPr>
          <a:xfrm>
            <a:off x="6478429" y="4049911"/>
            <a:ext cx="2734270" cy="248603"/>
          </a:xfrm>
          <a:prstGeom prst="rect">
            <a:avLst/>
          </a:prstGeom>
          <a:noFill/>
          <a:ln/>
        </p:spPr>
        <p:txBody>
          <a:bodyPr wrap="none" rtlCol="0" anchor="t"/>
          <a:lstStyle/>
          <a:p>
            <a:pPr marL="0" indent="0" algn="l">
              <a:lnSpc>
                <a:spcPts val="1958"/>
              </a:lnSpc>
              <a:buNone/>
            </a:pPr>
            <a:r>
              <a:rPr lang="en-US" sz="1566" b="1" dirty="0">
                <a:solidFill>
                  <a:srgbClr val="443728"/>
                </a:solidFill>
                <a:latin typeface="Crimson Pro" pitchFamily="34" charset="0"/>
                <a:ea typeface="Crimson Pro" pitchFamily="34" charset="-122"/>
                <a:cs typeface="Crimson Pro" pitchFamily="34" charset="-120"/>
              </a:rPr>
              <a:t>Streamlined Verification Process</a:t>
            </a:r>
            <a:endParaRPr lang="en-US" sz="1566" dirty="0"/>
          </a:p>
        </p:txBody>
      </p:sp>
      <p:sp>
        <p:nvSpPr>
          <p:cNvPr id="16" name="Text 13"/>
          <p:cNvSpPr/>
          <p:nvPr/>
        </p:nvSpPr>
        <p:spPr>
          <a:xfrm>
            <a:off x="6478429" y="4393883"/>
            <a:ext cx="6444972" cy="1018699"/>
          </a:xfrm>
          <a:prstGeom prst="rect">
            <a:avLst/>
          </a:prstGeom>
          <a:noFill/>
          <a:ln/>
        </p:spPr>
        <p:txBody>
          <a:bodyPr wrap="square" rtlCol="0" anchor="t"/>
          <a:lstStyle/>
          <a:p>
            <a:pPr marL="0" indent="0" algn="l">
              <a:lnSpc>
                <a:spcPts val="2005"/>
              </a:lnSpc>
              <a:buNone/>
            </a:pPr>
            <a:r>
              <a:rPr lang="en-US" sz="1253" dirty="0">
                <a:solidFill>
                  <a:srgbClr val="443728"/>
                </a:solidFill>
                <a:latin typeface="Open Sans" pitchFamily="34" charset="0"/>
                <a:ea typeface="Open Sans" pitchFamily="34" charset="-122"/>
                <a:cs typeface="Open Sans" pitchFamily="34" charset="-120"/>
              </a:rPr>
              <a:t>Once the tax data is submitted through the TVS, the system streamlines the verification process by automatically validating the information against tax regulations and requirements. This reduces the time and resources required for manual verification, enabling faster processing of tax payments.</a:t>
            </a:r>
            <a:endParaRPr lang="en-US" sz="1253" dirty="0"/>
          </a:p>
        </p:txBody>
      </p:sp>
      <p:sp>
        <p:nvSpPr>
          <p:cNvPr id="17" name="Shape 14"/>
          <p:cNvSpPr/>
          <p:nvPr/>
        </p:nvSpPr>
        <p:spPr>
          <a:xfrm>
            <a:off x="5782211" y="6018074"/>
            <a:ext cx="556855" cy="31790"/>
          </a:xfrm>
          <a:prstGeom prst="roundRect">
            <a:avLst>
              <a:gd name="adj" fmla="val 225261"/>
            </a:avLst>
          </a:prstGeom>
          <a:solidFill>
            <a:srgbClr val="D1C8C6"/>
          </a:solidFill>
          <a:ln/>
        </p:spPr>
      </p:sp>
      <p:sp>
        <p:nvSpPr>
          <p:cNvPr id="18" name="Shape 15"/>
          <p:cNvSpPr/>
          <p:nvPr/>
        </p:nvSpPr>
        <p:spPr>
          <a:xfrm>
            <a:off x="5424190" y="5855018"/>
            <a:ext cx="358021" cy="358021"/>
          </a:xfrm>
          <a:prstGeom prst="roundRect">
            <a:avLst>
              <a:gd name="adj" fmla="val 20002"/>
            </a:avLst>
          </a:prstGeom>
          <a:solidFill>
            <a:srgbClr val="EBE2E0"/>
          </a:solidFill>
          <a:ln w="7620">
            <a:solidFill>
              <a:srgbClr val="D1C8C6"/>
            </a:solidFill>
            <a:prstDash val="solid"/>
          </a:ln>
        </p:spPr>
      </p:sp>
      <p:sp>
        <p:nvSpPr>
          <p:cNvPr id="19" name="Text 16"/>
          <p:cNvSpPr/>
          <p:nvPr/>
        </p:nvSpPr>
        <p:spPr>
          <a:xfrm>
            <a:off x="5544919" y="5884783"/>
            <a:ext cx="116562" cy="298371"/>
          </a:xfrm>
          <a:prstGeom prst="rect">
            <a:avLst/>
          </a:prstGeom>
          <a:noFill/>
          <a:ln/>
        </p:spPr>
        <p:txBody>
          <a:bodyPr wrap="none" rtlCol="0" anchor="t"/>
          <a:lstStyle/>
          <a:p>
            <a:pPr marL="0" indent="0" algn="ctr">
              <a:lnSpc>
                <a:spcPts val="2349"/>
              </a:lnSpc>
              <a:buNone/>
            </a:pPr>
            <a:r>
              <a:rPr lang="en-US" sz="1880" b="1" dirty="0">
                <a:solidFill>
                  <a:srgbClr val="443728"/>
                </a:solidFill>
                <a:latin typeface="Crimson Pro" pitchFamily="34" charset="0"/>
                <a:ea typeface="Crimson Pro" pitchFamily="34" charset="-122"/>
                <a:cs typeface="Crimson Pro" pitchFamily="34" charset="-120"/>
              </a:rPr>
              <a:t>3</a:t>
            </a:r>
            <a:endParaRPr lang="en-US" sz="1880" dirty="0"/>
          </a:p>
        </p:txBody>
      </p:sp>
      <p:sp>
        <p:nvSpPr>
          <p:cNvPr id="20" name="Text 17"/>
          <p:cNvSpPr/>
          <p:nvPr/>
        </p:nvSpPr>
        <p:spPr>
          <a:xfrm>
            <a:off x="6478429" y="5889784"/>
            <a:ext cx="2415778" cy="248603"/>
          </a:xfrm>
          <a:prstGeom prst="rect">
            <a:avLst/>
          </a:prstGeom>
          <a:noFill/>
          <a:ln/>
        </p:spPr>
        <p:txBody>
          <a:bodyPr wrap="none" rtlCol="0" anchor="t"/>
          <a:lstStyle/>
          <a:p>
            <a:pPr marL="0" indent="0" algn="l">
              <a:lnSpc>
                <a:spcPts val="1958"/>
              </a:lnSpc>
              <a:buNone/>
            </a:pPr>
            <a:r>
              <a:rPr lang="en-US" sz="1566" b="1" dirty="0">
                <a:solidFill>
                  <a:srgbClr val="443728"/>
                </a:solidFill>
                <a:latin typeface="Crimson Pro" pitchFamily="34" charset="0"/>
                <a:ea typeface="Crimson Pro" pitchFamily="34" charset="-122"/>
                <a:cs typeface="Crimson Pro" pitchFamily="34" charset="-120"/>
              </a:rPr>
              <a:t>Real-time Payment Tracking</a:t>
            </a:r>
            <a:endParaRPr lang="en-US" sz="1566" dirty="0"/>
          </a:p>
        </p:txBody>
      </p:sp>
      <p:sp>
        <p:nvSpPr>
          <p:cNvPr id="21" name="Text 18"/>
          <p:cNvSpPr/>
          <p:nvPr/>
        </p:nvSpPr>
        <p:spPr>
          <a:xfrm>
            <a:off x="6478429" y="6233755"/>
            <a:ext cx="6444972" cy="1018699"/>
          </a:xfrm>
          <a:prstGeom prst="rect">
            <a:avLst/>
          </a:prstGeom>
          <a:noFill/>
          <a:ln/>
        </p:spPr>
        <p:txBody>
          <a:bodyPr wrap="square" rtlCol="0" anchor="t"/>
          <a:lstStyle/>
          <a:p>
            <a:pPr marL="0" indent="0" algn="l">
              <a:lnSpc>
                <a:spcPts val="2005"/>
              </a:lnSpc>
              <a:buNone/>
            </a:pPr>
            <a:r>
              <a:rPr lang="en-US" sz="1253" dirty="0">
                <a:solidFill>
                  <a:srgbClr val="443728"/>
                </a:solidFill>
                <a:latin typeface="Open Sans" pitchFamily="34" charset="0"/>
                <a:ea typeface="Open Sans" pitchFamily="34" charset="-122"/>
                <a:cs typeface="Open Sans" pitchFamily="34" charset="-120"/>
              </a:rPr>
              <a:t>With the TVS, taxpayers can track their tax payments in real-time, providing transparency and visibility into the status of their payments. This feature reduces the need for follow-up inquiries and enhances trust in the tax payment process, ultimately simplifying the overall tax payment experience for users.</a:t>
            </a:r>
            <a:endParaRPr lang="en-US" sz="1253"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09D8831-BED6-8539-2DF1-F4BF2F7B471C}"/>
              </a:ext>
            </a:extLst>
          </p:cNvPr>
          <p:cNvPicPr>
            <a:picLocks noChangeAspect="1"/>
          </p:cNvPicPr>
          <p:nvPr/>
        </p:nvPicPr>
        <p:blipFill>
          <a:blip r:embed="rId2"/>
          <a:stretch>
            <a:fillRect/>
          </a:stretch>
        </p:blipFill>
        <p:spPr>
          <a:xfrm>
            <a:off x="814039" y="1414781"/>
            <a:ext cx="12701239" cy="6714457"/>
          </a:xfrm>
          <a:prstGeom prst="rect">
            <a:avLst/>
          </a:prstGeom>
        </p:spPr>
      </p:pic>
      <p:sp>
        <p:nvSpPr>
          <p:cNvPr id="4" name="Title 3">
            <a:extLst>
              <a:ext uri="{FF2B5EF4-FFF2-40B4-BE49-F238E27FC236}">
                <a16:creationId xmlns:a16="http://schemas.microsoft.com/office/drawing/2014/main" id="{10080D60-EFFB-320B-AA63-75EF95F4B802}"/>
              </a:ext>
            </a:extLst>
          </p:cNvPr>
          <p:cNvSpPr>
            <a:spLocks noGrp="1"/>
          </p:cNvSpPr>
          <p:nvPr>
            <p:ph type="title"/>
          </p:nvPr>
        </p:nvSpPr>
        <p:spPr/>
        <p:txBody>
          <a:bodyPr/>
          <a:lstStyle/>
          <a:p>
            <a:r>
              <a:rPr lang="en-US" b="1" dirty="0"/>
              <a:t>CARD PAYMENT (STRIPE API)</a:t>
            </a:r>
            <a:endParaRPr lang="en-IN" b="1" dirty="0"/>
          </a:p>
        </p:txBody>
      </p:sp>
    </p:spTree>
    <p:extLst>
      <p:ext uri="{BB962C8B-B14F-4D97-AF65-F5344CB8AC3E}">
        <p14:creationId xmlns:p14="http://schemas.microsoft.com/office/powerpoint/2010/main" val="29842768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B7849BE-4AB2-38A2-F2D2-258C829E823B}"/>
              </a:ext>
            </a:extLst>
          </p:cNvPr>
          <p:cNvPicPr>
            <a:picLocks noChangeAspect="1"/>
          </p:cNvPicPr>
          <p:nvPr/>
        </p:nvPicPr>
        <p:blipFill>
          <a:blip r:embed="rId2"/>
          <a:stretch>
            <a:fillRect/>
          </a:stretch>
        </p:blipFill>
        <p:spPr>
          <a:xfrm>
            <a:off x="560384" y="1975754"/>
            <a:ext cx="13803626" cy="5863554"/>
          </a:xfrm>
          <a:prstGeom prst="rect">
            <a:avLst/>
          </a:prstGeom>
        </p:spPr>
      </p:pic>
      <p:sp>
        <p:nvSpPr>
          <p:cNvPr id="4" name="Title 3">
            <a:extLst>
              <a:ext uri="{FF2B5EF4-FFF2-40B4-BE49-F238E27FC236}">
                <a16:creationId xmlns:a16="http://schemas.microsoft.com/office/drawing/2014/main" id="{05F8744E-2C40-3F07-B432-4800EB23AE4A}"/>
              </a:ext>
            </a:extLst>
          </p:cNvPr>
          <p:cNvSpPr>
            <a:spLocks noGrp="1"/>
          </p:cNvSpPr>
          <p:nvPr>
            <p:ph type="title"/>
          </p:nvPr>
        </p:nvSpPr>
        <p:spPr/>
        <p:txBody>
          <a:bodyPr/>
          <a:lstStyle/>
          <a:p>
            <a:r>
              <a:rPr lang="en-US" b="1" dirty="0"/>
              <a:t>PAYMENT LAYOUT </a:t>
            </a:r>
            <a:endParaRPr lang="en-IN" b="1" dirty="0"/>
          </a:p>
        </p:txBody>
      </p:sp>
    </p:spTree>
    <p:extLst>
      <p:ext uri="{BB962C8B-B14F-4D97-AF65-F5344CB8AC3E}">
        <p14:creationId xmlns:p14="http://schemas.microsoft.com/office/powerpoint/2010/main" val="41406021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5217747-D1F7-73D8-2B1C-0A71AAF41913}"/>
              </a:ext>
            </a:extLst>
          </p:cNvPr>
          <p:cNvPicPr>
            <a:picLocks noChangeAspect="1"/>
          </p:cNvPicPr>
          <p:nvPr/>
        </p:nvPicPr>
        <p:blipFill>
          <a:blip r:embed="rId2"/>
          <a:stretch>
            <a:fillRect/>
          </a:stretch>
        </p:blipFill>
        <p:spPr>
          <a:xfrm>
            <a:off x="486489" y="2338893"/>
            <a:ext cx="13162604" cy="5159187"/>
          </a:xfrm>
          <a:prstGeom prst="rect">
            <a:avLst/>
          </a:prstGeom>
        </p:spPr>
      </p:pic>
      <p:sp>
        <p:nvSpPr>
          <p:cNvPr id="5" name="Title 4">
            <a:extLst>
              <a:ext uri="{FF2B5EF4-FFF2-40B4-BE49-F238E27FC236}">
                <a16:creationId xmlns:a16="http://schemas.microsoft.com/office/drawing/2014/main" id="{463493C9-3DA0-A10A-CAB2-036DA67154E6}"/>
              </a:ext>
            </a:extLst>
          </p:cNvPr>
          <p:cNvSpPr>
            <a:spLocks noGrp="1"/>
          </p:cNvSpPr>
          <p:nvPr>
            <p:ph type="title"/>
          </p:nvPr>
        </p:nvSpPr>
        <p:spPr>
          <a:xfrm>
            <a:off x="812800" y="731520"/>
            <a:ext cx="13906809" cy="1483911"/>
          </a:xfrm>
        </p:spPr>
        <p:txBody>
          <a:bodyPr/>
          <a:lstStyle/>
          <a:p>
            <a:r>
              <a:rPr lang="en-US" b="1" dirty="0"/>
              <a:t>GENERATED TRANSACTION ID</a:t>
            </a:r>
            <a:endParaRPr lang="en-IN" b="1" dirty="0"/>
          </a:p>
        </p:txBody>
      </p:sp>
    </p:spTree>
    <p:extLst>
      <p:ext uri="{BB962C8B-B14F-4D97-AF65-F5344CB8AC3E}">
        <p14:creationId xmlns:p14="http://schemas.microsoft.com/office/powerpoint/2010/main" val="14460510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sp>
      <p:sp>
        <p:nvSpPr>
          <p:cNvPr id="3" name="Shape 1"/>
          <p:cNvSpPr/>
          <p:nvPr/>
        </p:nvSpPr>
        <p:spPr>
          <a:xfrm>
            <a:off x="0" y="0"/>
            <a:ext cx="14630400" cy="8234482"/>
          </a:xfrm>
          <a:prstGeom prst="rect">
            <a:avLst/>
          </a:prstGeom>
          <a:solidFill>
            <a:srgbClr val="FFFCFA"/>
          </a:solidFill>
          <a:ln/>
        </p:spPr>
      </p:sp>
      <p:sp>
        <p:nvSpPr>
          <p:cNvPr id="4" name="Text 2"/>
          <p:cNvSpPr/>
          <p:nvPr/>
        </p:nvSpPr>
        <p:spPr>
          <a:xfrm>
            <a:off x="2337554" y="576263"/>
            <a:ext cx="7035522" cy="654963"/>
          </a:xfrm>
          <a:prstGeom prst="rect">
            <a:avLst/>
          </a:prstGeom>
          <a:noFill/>
          <a:ln/>
        </p:spPr>
        <p:txBody>
          <a:bodyPr wrap="none" rtlCol="0" anchor="t"/>
          <a:lstStyle/>
          <a:p>
            <a:pPr marL="0" indent="0">
              <a:lnSpc>
                <a:spcPts val="5157"/>
              </a:lnSpc>
              <a:buNone/>
            </a:pPr>
            <a:r>
              <a:rPr lang="en-US" sz="4126" b="1" dirty="0">
                <a:solidFill>
                  <a:srgbClr val="443728"/>
                </a:solidFill>
                <a:latin typeface="Crimson Pro" pitchFamily="34" charset="0"/>
                <a:ea typeface="Crimson Pro" pitchFamily="34" charset="-122"/>
                <a:cs typeface="Crimson Pro" pitchFamily="34" charset="-120"/>
              </a:rPr>
              <a:t>Purpose and Benefits of the TVS</a:t>
            </a:r>
            <a:endParaRPr lang="en-US" sz="4126" dirty="0"/>
          </a:p>
        </p:txBody>
      </p:sp>
      <p:sp>
        <p:nvSpPr>
          <p:cNvPr id="5" name="Shape 3"/>
          <p:cNvSpPr/>
          <p:nvPr/>
        </p:nvSpPr>
        <p:spPr>
          <a:xfrm>
            <a:off x="2337554" y="1650325"/>
            <a:ext cx="4872871" cy="2899172"/>
          </a:xfrm>
          <a:prstGeom prst="roundRect">
            <a:avLst>
              <a:gd name="adj" fmla="val 3253"/>
            </a:avLst>
          </a:prstGeom>
          <a:solidFill>
            <a:srgbClr val="EBE2E0"/>
          </a:solidFill>
          <a:ln w="7620">
            <a:solidFill>
              <a:srgbClr val="D1C8C6"/>
            </a:solidFill>
            <a:prstDash val="solid"/>
          </a:ln>
        </p:spPr>
      </p:sp>
      <p:sp>
        <p:nvSpPr>
          <p:cNvPr id="6" name="Text 4"/>
          <p:cNvSpPr/>
          <p:nvPr/>
        </p:nvSpPr>
        <p:spPr>
          <a:xfrm>
            <a:off x="2554724" y="1867495"/>
            <a:ext cx="3078837" cy="327422"/>
          </a:xfrm>
          <a:prstGeom prst="rect">
            <a:avLst/>
          </a:prstGeom>
          <a:noFill/>
          <a:ln/>
        </p:spPr>
        <p:txBody>
          <a:bodyPr wrap="none" rtlCol="0" anchor="t"/>
          <a:lstStyle/>
          <a:p>
            <a:pPr marL="0" indent="0">
              <a:lnSpc>
                <a:spcPts val="2579"/>
              </a:lnSpc>
              <a:buNone/>
            </a:pPr>
            <a:r>
              <a:rPr lang="en-US" sz="2063" b="1" dirty="0">
                <a:solidFill>
                  <a:srgbClr val="443728"/>
                </a:solidFill>
                <a:latin typeface="Crimson Pro" pitchFamily="34" charset="0"/>
                <a:ea typeface="Crimson Pro" pitchFamily="34" charset="-122"/>
                <a:cs typeface="Crimson Pro" pitchFamily="34" charset="-120"/>
              </a:rPr>
              <a:t>Efficiency in Tax Processing</a:t>
            </a:r>
            <a:endParaRPr lang="en-US" sz="2063" dirty="0"/>
          </a:p>
        </p:txBody>
      </p:sp>
      <p:sp>
        <p:nvSpPr>
          <p:cNvPr id="7" name="Text 5"/>
          <p:cNvSpPr/>
          <p:nvPr/>
        </p:nvSpPr>
        <p:spPr>
          <a:xfrm>
            <a:off x="2554724" y="2320647"/>
            <a:ext cx="4438531" cy="1676400"/>
          </a:xfrm>
          <a:prstGeom prst="rect">
            <a:avLst/>
          </a:prstGeom>
          <a:noFill/>
          <a:ln/>
        </p:spPr>
        <p:txBody>
          <a:bodyPr wrap="square" rtlCol="0" anchor="t"/>
          <a:lstStyle/>
          <a:p>
            <a:pPr marL="0" indent="0">
              <a:lnSpc>
                <a:spcPts val="2640"/>
              </a:lnSpc>
              <a:buNone/>
            </a:pPr>
            <a:r>
              <a:rPr lang="en-US" sz="1650" dirty="0">
                <a:solidFill>
                  <a:srgbClr val="443728"/>
                </a:solidFill>
                <a:latin typeface="Open Sans" pitchFamily="34" charset="0"/>
                <a:ea typeface="Open Sans" pitchFamily="34" charset="-122"/>
                <a:cs typeface="Open Sans" pitchFamily="34" charset="-120"/>
              </a:rPr>
              <a:t>The TVS aims to streamline tax payment processes, reducing paperwork and manual input. This improves the overall efficiency of tax verification and payment, saving time for both taxpayers and tax authorities.</a:t>
            </a:r>
            <a:endParaRPr lang="en-US" sz="1650" dirty="0"/>
          </a:p>
        </p:txBody>
      </p:sp>
      <p:sp>
        <p:nvSpPr>
          <p:cNvPr id="8" name="Shape 6"/>
          <p:cNvSpPr/>
          <p:nvPr/>
        </p:nvSpPr>
        <p:spPr>
          <a:xfrm>
            <a:off x="7419975" y="1650325"/>
            <a:ext cx="4872871" cy="2899172"/>
          </a:xfrm>
          <a:prstGeom prst="roundRect">
            <a:avLst>
              <a:gd name="adj" fmla="val 3253"/>
            </a:avLst>
          </a:prstGeom>
          <a:solidFill>
            <a:srgbClr val="EBE2E0"/>
          </a:solidFill>
          <a:ln w="7620">
            <a:solidFill>
              <a:srgbClr val="D1C8C6"/>
            </a:solidFill>
            <a:prstDash val="solid"/>
          </a:ln>
        </p:spPr>
      </p:sp>
      <p:sp>
        <p:nvSpPr>
          <p:cNvPr id="9" name="Text 7"/>
          <p:cNvSpPr/>
          <p:nvPr/>
        </p:nvSpPr>
        <p:spPr>
          <a:xfrm>
            <a:off x="7637145" y="1867495"/>
            <a:ext cx="2687241" cy="327422"/>
          </a:xfrm>
          <a:prstGeom prst="rect">
            <a:avLst/>
          </a:prstGeom>
          <a:noFill/>
          <a:ln/>
        </p:spPr>
        <p:txBody>
          <a:bodyPr wrap="none" rtlCol="0" anchor="t"/>
          <a:lstStyle/>
          <a:p>
            <a:pPr marL="0" indent="0">
              <a:lnSpc>
                <a:spcPts val="2579"/>
              </a:lnSpc>
              <a:buNone/>
            </a:pPr>
            <a:r>
              <a:rPr lang="en-US" sz="2063" b="1" dirty="0">
                <a:solidFill>
                  <a:srgbClr val="443728"/>
                </a:solidFill>
                <a:latin typeface="Crimson Pro" pitchFamily="34" charset="0"/>
                <a:ea typeface="Crimson Pro" pitchFamily="34" charset="-122"/>
                <a:cs typeface="Crimson Pro" pitchFamily="34" charset="-120"/>
              </a:rPr>
              <a:t>Enhanced Transparency</a:t>
            </a:r>
            <a:endParaRPr lang="en-US" sz="2063" dirty="0"/>
          </a:p>
        </p:txBody>
      </p:sp>
      <p:sp>
        <p:nvSpPr>
          <p:cNvPr id="10" name="Text 8"/>
          <p:cNvSpPr/>
          <p:nvPr/>
        </p:nvSpPr>
        <p:spPr>
          <a:xfrm>
            <a:off x="7637145" y="2320647"/>
            <a:ext cx="4438531" cy="2011680"/>
          </a:xfrm>
          <a:prstGeom prst="rect">
            <a:avLst/>
          </a:prstGeom>
          <a:noFill/>
          <a:ln/>
        </p:spPr>
        <p:txBody>
          <a:bodyPr wrap="square" rtlCol="0" anchor="t"/>
          <a:lstStyle/>
          <a:p>
            <a:pPr marL="0" indent="0">
              <a:lnSpc>
                <a:spcPts val="2640"/>
              </a:lnSpc>
              <a:buNone/>
            </a:pPr>
            <a:r>
              <a:rPr lang="en-US" sz="1650" dirty="0">
                <a:solidFill>
                  <a:srgbClr val="443728"/>
                </a:solidFill>
                <a:latin typeface="Open Sans" pitchFamily="34" charset="0"/>
                <a:ea typeface="Open Sans" pitchFamily="34" charset="-122"/>
                <a:cs typeface="Open Sans" pitchFamily="34" charset="-120"/>
              </a:rPr>
              <a:t>By incorporating QR code technology, the TVS enhances transparency in tax verification. It provides a clear trail of payment and verification, reducing the likelihood of fraud and ensuring a secure and transparent tax payment ecosystem.</a:t>
            </a:r>
            <a:endParaRPr lang="en-US" sz="1650" dirty="0"/>
          </a:p>
        </p:txBody>
      </p:sp>
      <p:sp>
        <p:nvSpPr>
          <p:cNvPr id="11" name="Shape 9"/>
          <p:cNvSpPr/>
          <p:nvPr/>
        </p:nvSpPr>
        <p:spPr>
          <a:xfrm>
            <a:off x="2337554" y="4759047"/>
            <a:ext cx="4872871" cy="2899172"/>
          </a:xfrm>
          <a:prstGeom prst="roundRect">
            <a:avLst>
              <a:gd name="adj" fmla="val 3253"/>
            </a:avLst>
          </a:prstGeom>
          <a:solidFill>
            <a:srgbClr val="EBE2E0"/>
          </a:solidFill>
          <a:ln w="7620">
            <a:solidFill>
              <a:srgbClr val="D1C8C6"/>
            </a:solidFill>
            <a:prstDash val="solid"/>
          </a:ln>
        </p:spPr>
      </p:sp>
      <p:sp>
        <p:nvSpPr>
          <p:cNvPr id="12" name="Text 10"/>
          <p:cNvSpPr/>
          <p:nvPr/>
        </p:nvSpPr>
        <p:spPr>
          <a:xfrm>
            <a:off x="2554724" y="4976217"/>
            <a:ext cx="2619732" cy="327422"/>
          </a:xfrm>
          <a:prstGeom prst="rect">
            <a:avLst/>
          </a:prstGeom>
          <a:noFill/>
          <a:ln/>
        </p:spPr>
        <p:txBody>
          <a:bodyPr wrap="none" rtlCol="0" anchor="t"/>
          <a:lstStyle/>
          <a:p>
            <a:pPr marL="0" indent="0">
              <a:lnSpc>
                <a:spcPts val="2579"/>
              </a:lnSpc>
              <a:buNone/>
            </a:pPr>
            <a:r>
              <a:rPr lang="en-US" sz="2063" b="1" dirty="0">
                <a:solidFill>
                  <a:srgbClr val="443728"/>
                </a:solidFill>
                <a:latin typeface="Crimson Pro" pitchFamily="34" charset="0"/>
                <a:ea typeface="Crimson Pro" pitchFamily="34" charset="-122"/>
                <a:cs typeface="Crimson Pro" pitchFamily="34" charset="-120"/>
              </a:rPr>
              <a:t>User-Friendly Interface</a:t>
            </a:r>
            <a:endParaRPr lang="en-US" sz="2063" dirty="0"/>
          </a:p>
        </p:txBody>
      </p:sp>
      <p:sp>
        <p:nvSpPr>
          <p:cNvPr id="13" name="Text 11"/>
          <p:cNvSpPr/>
          <p:nvPr/>
        </p:nvSpPr>
        <p:spPr>
          <a:xfrm>
            <a:off x="2554724" y="5429369"/>
            <a:ext cx="4438531" cy="2011680"/>
          </a:xfrm>
          <a:prstGeom prst="rect">
            <a:avLst/>
          </a:prstGeom>
          <a:noFill/>
          <a:ln/>
        </p:spPr>
        <p:txBody>
          <a:bodyPr wrap="square" rtlCol="0" anchor="t"/>
          <a:lstStyle/>
          <a:p>
            <a:pPr marL="0" indent="0">
              <a:lnSpc>
                <a:spcPts val="2640"/>
              </a:lnSpc>
              <a:buNone/>
            </a:pPr>
            <a:r>
              <a:rPr lang="en-US" sz="1650" dirty="0">
                <a:solidFill>
                  <a:srgbClr val="443728"/>
                </a:solidFill>
                <a:latin typeface="Open Sans" pitchFamily="34" charset="0"/>
                <a:ea typeface="Open Sans" pitchFamily="34" charset="-122"/>
                <a:cs typeface="Open Sans" pitchFamily="34" charset="-120"/>
              </a:rPr>
              <a:t>The TVS offers a user-friendly interface for taxpayers, making it easier for them to verify and make tax payments. This simplicity encourages compliance and reduces errors, ultimately leading to a smoother and more user-friendly experience.</a:t>
            </a:r>
            <a:endParaRPr lang="en-US" sz="1650" dirty="0"/>
          </a:p>
        </p:txBody>
      </p:sp>
      <p:sp>
        <p:nvSpPr>
          <p:cNvPr id="14" name="Shape 12"/>
          <p:cNvSpPr/>
          <p:nvPr/>
        </p:nvSpPr>
        <p:spPr>
          <a:xfrm>
            <a:off x="7419975" y="4759047"/>
            <a:ext cx="4872871" cy="2899172"/>
          </a:xfrm>
          <a:prstGeom prst="roundRect">
            <a:avLst>
              <a:gd name="adj" fmla="val 3253"/>
            </a:avLst>
          </a:prstGeom>
          <a:solidFill>
            <a:srgbClr val="EBE2E0"/>
          </a:solidFill>
          <a:ln w="7620">
            <a:solidFill>
              <a:srgbClr val="D1C8C6"/>
            </a:solidFill>
            <a:prstDash val="solid"/>
          </a:ln>
        </p:spPr>
      </p:sp>
      <p:sp>
        <p:nvSpPr>
          <p:cNvPr id="15" name="Text 13"/>
          <p:cNvSpPr/>
          <p:nvPr/>
        </p:nvSpPr>
        <p:spPr>
          <a:xfrm>
            <a:off x="7637145" y="4976217"/>
            <a:ext cx="2619732" cy="327422"/>
          </a:xfrm>
          <a:prstGeom prst="rect">
            <a:avLst/>
          </a:prstGeom>
          <a:noFill/>
          <a:ln/>
        </p:spPr>
        <p:txBody>
          <a:bodyPr wrap="none" rtlCol="0" anchor="t"/>
          <a:lstStyle/>
          <a:p>
            <a:pPr marL="0" indent="0">
              <a:lnSpc>
                <a:spcPts val="2579"/>
              </a:lnSpc>
              <a:buNone/>
            </a:pPr>
            <a:r>
              <a:rPr lang="en-US" sz="2063" b="1" dirty="0">
                <a:solidFill>
                  <a:srgbClr val="443728"/>
                </a:solidFill>
                <a:latin typeface="Crimson Pro" pitchFamily="34" charset="0"/>
                <a:ea typeface="Crimson Pro" pitchFamily="34" charset="-122"/>
                <a:cs typeface="Crimson Pro" pitchFamily="34" charset="-120"/>
              </a:rPr>
              <a:t>Real-Time Verification</a:t>
            </a:r>
            <a:endParaRPr lang="en-US" sz="2063" dirty="0"/>
          </a:p>
        </p:txBody>
      </p:sp>
      <p:sp>
        <p:nvSpPr>
          <p:cNvPr id="16" name="Text 14"/>
          <p:cNvSpPr/>
          <p:nvPr/>
        </p:nvSpPr>
        <p:spPr>
          <a:xfrm>
            <a:off x="7637145" y="5429369"/>
            <a:ext cx="4438531" cy="1676400"/>
          </a:xfrm>
          <a:prstGeom prst="rect">
            <a:avLst/>
          </a:prstGeom>
          <a:noFill/>
          <a:ln/>
        </p:spPr>
        <p:txBody>
          <a:bodyPr wrap="square" rtlCol="0" anchor="t"/>
          <a:lstStyle/>
          <a:p>
            <a:pPr marL="0" indent="0">
              <a:lnSpc>
                <a:spcPts val="2640"/>
              </a:lnSpc>
              <a:buNone/>
            </a:pPr>
            <a:r>
              <a:rPr lang="en-US" sz="1650" dirty="0">
                <a:solidFill>
                  <a:srgbClr val="443728"/>
                </a:solidFill>
                <a:latin typeface="Open Sans" pitchFamily="34" charset="0"/>
                <a:ea typeface="Open Sans" pitchFamily="34" charset="-122"/>
                <a:cs typeface="Open Sans" pitchFamily="34" charset="-120"/>
              </a:rPr>
              <a:t>One of the key benefits of the TVS is real-time verification. Taxpayers can instantly verify the status of their payments, ensuring peace of mind and timely rectification of any discrepancies, if present.</a:t>
            </a:r>
            <a:endParaRPr lang="en-US" sz="165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sp>
      <p:sp>
        <p:nvSpPr>
          <p:cNvPr id="3" name="Shape 1"/>
          <p:cNvSpPr/>
          <p:nvPr/>
        </p:nvSpPr>
        <p:spPr>
          <a:xfrm>
            <a:off x="0" y="0"/>
            <a:ext cx="14630400" cy="8229600"/>
          </a:xfrm>
          <a:prstGeom prst="rect">
            <a:avLst/>
          </a:prstGeom>
          <a:solidFill>
            <a:srgbClr val="FFFCFA"/>
          </a:solidFill>
          <a:ln/>
        </p:spPr>
        <p:txBody>
          <a:bodyPr/>
          <a:lstStyle/>
          <a:p>
            <a:endParaRPr lang="en-IN" dirty="0"/>
          </a:p>
        </p:txBody>
      </p:sp>
      <p:sp>
        <p:nvSpPr>
          <p:cNvPr id="4" name="Text 2"/>
          <p:cNvSpPr/>
          <p:nvPr/>
        </p:nvSpPr>
        <p:spPr>
          <a:xfrm>
            <a:off x="2037993" y="1154668"/>
            <a:ext cx="9970651" cy="694373"/>
          </a:xfrm>
          <a:prstGeom prst="rect">
            <a:avLst/>
          </a:prstGeom>
          <a:noFill/>
          <a:ln/>
        </p:spPr>
        <p:txBody>
          <a:bodyPr wrap="none" rtlCol="0" anchor="t"/>
          <a:lstStyle/>
          <a:p>
            <a:pPr marL="0" indent="0">
              <a:lnSpc>
                <a:spcPts val="5468"/>
              </a:lnSpc>
              <a:buNone/>
            </a:pPr>
            <a:r>
              <a:rPr lang="en-US" sz="4374" b="1" dirty="0">
                <a:solidFill>
                  <a:srgbClr val="443728"/>
                </a:solidFill>
                <a:latin typeface="Crimson Pro" pitchFamily="34" charset="0"/>
                <a:ea typeface="Crimson Pro" pitchFamily="34" charset="-122"/>
                <a:cs typeface="Crimson Pro" pitchFamily="34" charset="-120"/>
              </a:rPr>
              <a:t>Key features and functionalities of the TVS</a:t>
            </a:r>
            <a:endParaRPr lang="en-US" sz="4374" dirty="0"/>
          </a:p>
        </p:txBody>
      </p:sp>
      <p:sp>
        <p:nvSpPr>
          <p:cNvPr id="5" name="Text 3"/>
          <p:cNvSpPr/>
          <p:nvPr/>
        </p:nvSpPr>
        <p:spPr>
          <a:xfrm>
            <a:off x="2037993" y="2404467"/>
            <a:ext cx="3156347" cy="694373"/>
          </a:xfrm>
          <a:prstGeom prst="rect">
            <a:avLst/>
          </a:prstGeom>
          <a:noFill/>
          <a:ln/>
        </p:spPr>
        <p:txBody>
          <a:bodyPr wrap="square" rtlCol="0" anchor="t"/>
          <a:lstStyle/>
          <a:p>
            <a:pPr marL="0" indent="0">
              <a:lnSpc>
                <a:spcPts val="2734"/>
              </a:lnSpc>
              <a:buNone/>
            </a:pPr>
            <a:r>
              <a:rPr lang="en-US" sz="2187" b="1" dirty="0">
                <a:solidFill>
                  <a:srgbClr val="443728"/>
                </a:solidFill>
                <a:latin typeface="Crimson Pro" pitchFamily="34" charset="0"/>
                <a:ea typeface="Crimson Pro" pitchFamily="34" charset="-122"/>
                <a:cs typeface="Crimson Pro" pitchFamily="34" charset="-120"/>
              </a:rPr>
              <a:t>Enhanced Security Measures</a:t>
            </a:r>
            <a:endParaRPr lang="en-US" sz="2187" dirty="0"/>
          </a:p>
        </p:txBody>
      </p:sp>
      <p:sp>
        <p:nvSpPr>
          <p:cNvPr id="6" name="Text 4"/>
          <p:cNvSpPr/>
          <p:nvPr/>
        </p:nvSpPr>
        <p:spPr>
          <a:xfrm>
            <a:off x="2037993" y="3321010"/>
            <a:ext cx="3156347" cy="3554016"/>
          </a:xfrm>
          <a:prstGeom prst="rect">
            <a:avLst/>
          </a:prstGeom>
          <a:noFill/>
          <a:ln/>
        </p:spPr>
        <p:txBody>
          <a:bodyPr wrap="square" rtlCol="0" anchor="t"/>
          <a:lstStyle/>
          <a:p>
            <a:pPr marL="0" indent="0">
              <a:lnSpc>
                <a:spcPts val="2799"/>
              </a:lnSpc>
              <a:buNone/>
            </a:pPr>
            <a:r>
              <a:rPr lang="en-US" sz="1750" dirty="0">
                <a:solidFill>
                  <a:srgbClr val="443728"/>
                </a:solidFill>
                <a:latin typeface="Open Sans" pitchFamily="34" charset="0"/>
                <a:ea typeface="Open Sans" pitchFamily="34" charset="-122"/>
                <a:cs typeface="Open Sans" pitchFamily="34" charset="-120"/>
              </a:rPr>
              <a:t>The TVS incorporates advanced encryption and authentication protocols to ensure the integrity of tax data and the security of transactions. It utilizes secure QR code technology to prevent unauthorized access and protect sensitive taxpayer information.</a:t>
            </a:r>
            <a:endParaRPr lang="en-US" sz="1750" dirty="0"/>
          </a:p>
        </p:txBody>
      </p:sp>
      <p:sp>
        <p:nvSpPr>
          <p:cNvPr id="7" name="Text 5"/>
          <p:cNvSpPr/>
          <p:nvPr/>
        </p:nvSpPr>
        <p:spPr>
          <a:xfrm>
            <a:off x="5743932" y="2404467"/>
            <a:ext cx="2777490" cy="347186"/>
          </a:xfrm>
          <a:prstGeom prst="rect">
            <a:avLst/>
          </a:prstGeom>
          <a:noFill/>
          <a:ln/>
        </p:spPr>
        <p:txBody>
          <a:bodyPr wrap="none" rtlCol="0" anchor="t"/>
          <a:lstStyle/>
          <a:p>
            <a:pPr marL="0" indent="0">
              <a:lnSpc>
                <a:spcPts val="2734"/>
              </a:lnSpc>
              <a:buNone/>
            </a:pPr>
            <a:r>
              <a:rPr lang="en-US" sz="2187" b="1" dirty="0">
                <a:solidFill>
                  <a:srgbClr val="443728"/>
                </a:solidFill>
                <a:latin typeface="Crimson Pro" pitchFamily="34" charset="0"/>
                <a:ea typeface="Crimson Pro" pitchFamily="34" charset="-122"/>
                <a:cs typeface="Crimson Pro" pitchFamily="34" charset="-120"/>
              </a:rPr>
              <a:t>Real-time Verification</a:t>
            </a:r>
            <a:endParaRPr lang="en-US" sz="2187" dirty="0"/>
          </a:p>
        </p:txBody>
      </p:sp>
      <p:sp>
        <p:nvSpPr>
          <p:cNvPr id="8" name="Text 6"/>
          <p:cNvSpPr/>
          <p:nvPr/>
        </p:nvSpPr>
        <p:spPr>
          <a:xfrm>
            <a:off x="5743932" y="2973824"/>
            <a:ext cx="3156347" cy="3198614"/>
          </a:xfrm>
          <a:prstGeom prst="rect">
            <a:avLst/>
          </a:prstGeom>
          <a:noFill/>
          <a:ln/>
        </p:spPr>
        <p:txBody>
          <a:bodyPr wrap="square" rtlCol="0" anchor="t"/>
          <a:lstStyle/>
          <a:p>
            <a:pPr marL="0" indent="0">
              <a:lnSpc>
                <a:spcPts val="2799"/>
              </a:lnSpc>
              <a:buNone/>
            </a:pPr>
            <a:r>
              <a:rPr lang="en-US" sz="1750" dirty="0">
                <a:solidFill>
                  <a:srgbClr val="443728"/>
                </a:solidFill>
                <a:latin typeface="Open Sans" pitchFamily="34" charset="0"/>
                <a:ea typeface="Open Sans" pitchFamily="34" charset="-122"/>
                <a:cs typeface="Open Sans" pitchFamily="34" charset="-120"/>
              </a:rPr>
              <a:t>One of the key features of the TVS is its ability to provide real-time verification of tax payment status. Taxpayers can instantly verify the authenticity of tax payments by scanning the QR code, reducing the risk of fraud and errors.</a:t>
            </a:r>
            <a:endParaRPr lang="en-US" sz="1750" dirty="0"/>
          </a:p>
        </p:txBody>
      </p:sp>
      <p:sp>
        <p:nvSpPr>
          <p:cNvPr id="9" name="Text 7"/>
          <p:cNvSpPr/>
          <p:nvPr/>
        </p:nvSpPr>
        <p:spPr>
          <a:xfrm>
            <a:off x="9449872" y="2404467"/>
            <a:ext cx="3156347" cy="694373"/>
          </a:xfrm>
          <a:prstGeom prst="rect">
            <a:avLst/>
          </a:prstGeom>
          <a:noFill/>
          <a:ln/>
        </p:spPr>
        <p:txBody>
          <a:bodyPr wrap="square" rtlCol="0" anchor="t"/>
          <a:lstStyle/>
          <a:p>
            <a:pPr marL="0" indent="0">
              <a:lnSpc>
                <a:spcPts val="2734"/>
              </a:lnSpc>
              <a:buNone/>
            </a:pPr>
            <a:r>
              <a:rPr lang="en-US" sz="2187" b="1" dirty="0">
                <a:solidFill>
                  <a:srgbClr val="443728"/>
                </a:solidFill>
                <a:latin typeface="Crimson Pro" pitchFamily="34" charset="0"/>
                <a:ea typeface="Crimson Pro" pitchFamily="34" charset="-122"/>
                <a:cs typeface="Crimson Pro" pitchFamily="34" charset="-120"/>
              </a:rPr>
              <a:t>Integration with Payment option</a:t>
            </a:r>
            <a:endParaRPr lang="en-US" sz="2187" dirty="0"/>
          </a:p>
        </p:txBody>
      </p:sp>
      <p:sp>
        <p:nvSpPr>
          <p:cNvPr id="10" name="Text 8"/>
          <p:cNvSpPr/>
          <p:nvPr/>
        </p:nvSpPr>
        <p:spPr>
          <a:xfrm>
            <a:off x="9449872" y="3321010"/>
            <a:ext cx="3156347" cy="3198614"/>
          </a:xfrm>
          <a:prstGeom prst="rect">
            <a:avLst/>
          </a:prstGeom>
          <a:noFill/>
          <a:ln/>
        </p:spPr>
        <p:txBody>
          <a:bodyPr wrap="square" rtlCol="0" anchor="t"/>
          <a:lstStyle/>
          <a:p>
            <a:pPr marL="0" indent="0">
              <a:lnSpc>
                <a:spcPts val="2799"/>
              </a:lnSpc>
              <a:buNone/>
            </a:pPr>
            <a:r>
              <a:rPr lang="en-US" sz="1750" dirty="0">
                <a:solidFill>
                  <a:srgbClr val="443728"/>
                </a:solidFill>
                <a:latin typeface="Open Sans" pitchFamily="34" charset="0"/>
                <a:ea typeface="Open Sans" pitchFamily="34" charset="-122"/>
                <a:cs typeface="Open Sans" pitchFamily="34" charset="-120"/>
              </a:rPr>
              <a:t>The TVS seamlessly integrates with payment platforms, allowing taxpayers to make secure and convenient tax payments. This streamlines the payment process and enhances user experience.</a:t>
            </a:r>
            <a:endParaRPr lang="en-US" sz="175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sp>
      <p:sp>
        <p:nvSpPr>
          <p:cNvPr id="3" name="Shape 1"/>
          <p:cNvSpPr/>
          <p:nvPr/>
        </p:nvSpPr>
        <p:spPr>
          <a:xfrm>
            <a:off x="0" y="0"/>
            <a:ext cx="14630400" cy="8229600"/>
          </a:xfrm>
          <a:prstGeom prst="rect">
            <a:avLst/>
          </a:prstGeom>
          <a:solidFill>
            <a:srgbClr val="FFFCFA"/>
          </a:solidFill>
          <a:ln/>
        </p:spPr>
      </p:sp>
      <p:sp>
        <p:nvSpPr>
          <p:cNvPr id="4" name="Text 2"/>
          <p:cNvSpPr/>
          <p:nvPr/>
        </p:nvSpPr>
        <p:spPr>
          <a:xfrm>
            <a:off x="2037993" y="847725"/>
            <a:ext cx="10554414" cy="1388745"/>
          </a:xfrm>
          <a:prstGeom prst="rect">
            <a:avLst/>
          </a:prstGeom>
          <a:noFill/>
          <a:ln/>
        </p:spPr>
        <p:txBody>
          <a:bodyPr wrap="square" rtlCol="0" anchor="t"/>
          <a:lstStyle/>
          <a:p>
            <a:pPr marL="0" indent="0">
              <a:lnSpc>
                <a:spcPts val="5468"/>
              </a:lnSpc>
              <a:buNone/>
            </a:pPr>
            <a:r>
              <a:rPr lang="en-US" sz="4374" b="1" dirty="0">
                <a:solidFill>
                  <a:srgbClr val="443728"/>
                </a:solidFill>
                <a:latin typeface="Crimson Pro" pitchFamily="34" charset="0"/>
                <a:ea typeface="Crimson Pro" pitchFamily="34" charset="-122"/>
                <a:cs typeface="Crimson Pro" pitchFamily="34" charset="-120"/>
              </a:rPr>
              <a:t>Integration of the TVS with existing tax systems</a:t>
            </a:r>
            <a:endParaRPr lang="en-US" sz="4374" dirty="0"/>
          </a:p>
        </p:txBody>
      </p:sp>
      <p:pic>
        <p:nvPicPr>
          <p:cNvPr id="5" name="Image 0" descr="preencoded.png"/>
          <p:cNvPicPr>
            <a:picLocks noChangeAspect="1"/>
          </p:cNvPicPr>
          <p:nvPr/>
        </p:nvPicPr>
        <p:blipFill>
          <a:blip r:embed="rId3"/>
          <a:stretch>
            <a:fillRect/>
          </a:stretch>
        </p:blipFill>
        <p:spPr>
          <a:xfrm>
            <a:off x="2037993" y="2680811"/>
            <a:ext cx="444341" cy="444341"/>
          </a:xfrm>
          <a:prstGeom prst="rect">
            <a:avLst/>
          </a:prstGeom>
        </p:spPr>
      </p:pic>
      <p:sp>
        <p:nvSpPr>
          <p:cNvPr id="6" name="Text 3"/>
          <p:cNvSpPr/>
          <p:nvPr/>
        </p:nvSpPr>
        <p:spPr>
          <a:xfrm>
            <a:off x="2037993" y="3347323"/>
            <a:ext cx="2777490" cy="347186"/>
          </a:xfrm>
          <a:prstGeom prst="rect">
            <a:avLst/>
          </a:prstGeom>
          <a:noFill/>
          <a:ln/>
        </p:spPr>
        <p:txBody>
          <a:bodyPr wrap="none" rtlCol="0" anchor="t"/>
          <a:lstStyle/>
          <a:p>
            <a:pPr marL="0" indent="0" algn="l">
              <a:lnSpc>
                <a:spcPts val="2734"/>
              </a:lnSpc>
              <a:buNone/>
            </a:pPr>
            <a:r>
              <a:rPr lang="en-US" sz="2187" b="1" dirty="0">
                <a:solidFill>
                  <a:srgbClr val="443728"/>
                </a:solidFill>
                <a:latin typeface="Crimson Pro" pitchFamily="34" charset="0"/>
                <a:ea typeface="Crimson Pro" pitchFamily="34" charset="-122"/>
                <a:cs typeface="Crimson Pro" pitchFamily="34" charset="-120"/>
              </a:rPr>
              <a:t>Data Integration</a:t>
            </a:r>
            <a:endParaRPr lang="en-US" sz="2187" dirty="0"/>
          </a:p>
        </p:txBody>
      </p:sp>
      <p:sp>
        <p:nvSpPr>
          <p:cNvPr id="7" name="Text 4"/>
          <p:cNvSpPr/>
          <p:nvPr/>
        </p:nvSpPr>
        <p:spPr>
          <a:xfrm>
            <a:off x="2037993" y="3827740"/>
            <a:ext cx="3295888" cy="3554016"/>
          </a:xfrm>
          <a:prstGeom prst="rect">
            <a:avLst/>
          </a:prstGeom>
          <a:noFill/>
          <a:ln/>
        </p:spPr>
        <p:txBody>
          <a:bodyPr wrap="square" rtlCol="0" anchor="t"/>
          <a:lstStyle/>
          <a:p>
            <a:pPr marL="0" indent="0" algn="l">
              <a:lnSpc>
                <a:spcPts val="2799"/>
              </a:lnSpc>
              <a:buNone/>
            </a:pPr>
            <a:r>
              <a:rPr lang="en-US" sz="1750" dirty="0">
                <a:solidFill>
                  <a:srgbClr val="443728"/>
                </a:solidFill>
                <a:latin typeface="Open Sans" pitchFamily="34" charset="0"/>
                <a:ea typeface="Open Sans" pitchFamily="34" charset="-122"/>
                <a:cs typeface="Open Sans" pitchFamily="34" charset="-120"/>
              </a:rPr>
              <a:t>The TVS seamlessly integrates with existing tax systems by enabling secure data exchange and synchronization. This ensures that the information flow between different tax platforms remains consistent and accurate, allowing for efficient processing and verification of tax payments.</a:t>
            </a:r>
            <a:endParaRPr lang="en-US" sz="1750" dirty="0"/>
          </a:p>
        </p:txBody>
      </p:sp>
      <p:pic>
        <p:nvPicPr>
          <p:cNvPr id="8" name="Image 1" descr="preencoded.png"/>
          <p:cNvPicPr>
            <a:picLocks noChangeAspect="1"/>
          </p:cNvPicPr>
          <p:nvPr/>
        </p:nvPicPr>
        <p:blipFill>
          <a:blip r:embed="rId4"/>
          <a:stretch>
            <a:fillRect/>
          </a:stretch>
        </p:blipFill>
        <p:spPr>
          <a:xfrm>
            <a:off x="5667137" y="2680811"/>
            <a:ext cx="444341" cy="444341"/>
          </a:xfrm>
          <a:prstGeom prst="rect">
            <a:avLst/>
          </a:prstGeom>
        </p:spPr>
      </p:pic>
      <p:sp>
        <p:nvSpPr>
          <p:cNvPr id="9" name="Text 5"/>
          <p:cNvSpPr/>
          <p:nvPr/>
        </p:nvSpPr>
        <p:spPr>
          <a:xfrm>
            <a:off x="5667137" y="3347323"/>
            <a:ext cx="3233142" cy="347186"/>
          </a:xfrm>
          <a:prstGeom prst="rect">
            <a:avLst/>
          </a:prstGeom>
          <a:noFill/>
          <a:ln/>
        </p:spPr>
        <p:txBody>
          <a:bodyPr wrap="none" rtlCol="0" anchor="t"/>
          <a:lstStyle/>
          <a:p>
            <a:pPr marL="0" indent="0" algn="l">
              <a:lnSpc>
                <a:spcPts val="2734"/>
              </a:lnSpc>
              <a:buNone/>
            </a:pPr>
            <a:r>
              <a:rPr lang="en-US" sz="2187" b="1" dirty="0">
                <a:solidFill>
                  <a:srgbClr val="443728"/>
                </a:solidFill>
                <a:latin typeface="Crimson Pro" pitchFamily="34" charset="0"/>
                <a:ea typeface="Crimson Pro" pitchFamily="34" charset="-122"/>
                <a:cs typeface="Crimson Pro" pitchFamily="34" charset="-120"/>
              </a:rPr>
              <a:t>Collaborative Functionality</a:t>
            </a:r>
            <a:endParaRPr lang="en-US" sz="2187" dirty="0"/>
          </a:p>
        </p:txBody>
      </p:sp>
      <p:sp>
        <p:nvSpPr>
          <p:cNvPr id="10" name="Text 6"/>
          <p:cNvSpPr/>
          <p:nvPr/>
        </p:nvSpPr>
        <p:spPr>
          <a:xfrm>
            <a:off x="5667137" y="3827740"/>
            <a:ext cx="3296007" cy="3554016"/>
          </a:xfrm>
          <a:prstGeom prst="rect">
            <a:avLst/>
          </a:prstGeom>
          <a:noFill/>
          <a:ln/>
        </p:spPr>
        <p:txBody>
          <a:bodyPr wrap="square" rtlCol="0" anchor="t"/>
          <a:lstStyle/>
          <a:p>
            <a:pPr marL="0" indent="0" algn="l">
              <a:lnSpc>
                <a:spcPts val="2799"/>
              </a:lnSpc>
              <a:buNone/>
            </a:pPr>
            <a:r>
              <a:rPr lang="en-US" sz="1750" dirty="0">
                <a:solidFill>
                  <a:srgbClr val="443728"/>
                </a:solidFill>
                <a:latin typeface="Open Sans" pitchFamily="34" charset="0"/>
                <a:ea typeface="Open Sans" pitchFamily="34" charset="-122"/>
                <a:cs typeface="Open Sans" pitchFamily="34" charset="-120"/>
              </a:rPr>
              <a:t>With the TVS, tax authorities can collaborate with other government agencies and financial institutions to streamline tax verification processes. This collaborative approach enhances transparency and reduces the chances of errors or discrepancies in tax payments.</a:t>
            </a:r>
            <a:endParaRPr lang="en-US" sz="1750" dirty="0"/>
          </a:p>
        </p:txBody>
      </p:sp>
      <p:pic>
        <p:nvPicPr>
          <p:cNvPr id="11" name="Image 2" descr="preencoded.png"/>
          <p:cNvPicPr>
            <a:picLocks noChangeAspect="1"/>
          </p:cNvPicPr>
          <p:nvPr/>
        </p:nvPicPr>
        <p:blipFill>
          <a:blip r:embed="rId5"/>
          <a:stretch>
            <a:fillRect/>
          </a:stretch>
        </p:blipFill>
        <p:spPr>
          <a:xfrm>
            <a:off x="9296400" y="2680811"/>
            <a:ext cx="444341" cy="444341"/>
          </a:xfrm>
          <a:prstGeom prst="rect">
            <a:avLst/>
          </a:prstGeom>
        </p:spPr>
      </p:pic>
      <p:sp>
        <p:nvSpPr>
          <p:cNvPr id="12" name="Text 7"/>
          <p:cNvSpPr/>
          <p:nvPr/>
        </p:nvSpPr>
        <p:spPr>
          <a:xfrm>
            <a:off x="9296400" y="3347323"/>
            <a:ext cx="2777490" cy="347186"/>
          </a:xfrm>
          <a:prstGeom prst="rect">
            <a:avLst/>
          </a:prstGeom>
          <a:noFill/>
          <a:ln/>
        </p:spPr>
        <p:txBody>
          <a:bodyPr wrap="none" rtlCol="0" anchor="t"/>
          <a:lstStyle/>
          <a:p>
            <a:pPr marL="0" indent="0" algn="l">
              <a:lnSpc>
                <a:spcPts val="2734"/>
              </a:lnSpc>
              <a:buNone/>
            </a:pPr>
            <a:r>
              <a:rPr lang="en-US" sz="2187" b="1" dirty="0">
                <a:solidFill>
                  <a:srgbClr val="443728"/>
                </a:solidFill>
                <a:latin typeface="Crimson Pro" pitchFamily="34" charset="0"/>
                <a:ea typeface="Crimson Pro" pitchFamily="34" charset="-122"/>
                <a:cs typeface="Crimson Pro" pitchFamily="34" charset="-120"/>
              </a:rPr>
              <a:t>Seamless Interaction</a:t>
            </a:r>
            <a:endParaRPr lang="en-US" sz="2187" dirty="0"/>
          </a:p>
        </p:txBody>
      </p:sp>
      <p:sp>
        <p:nvSpPr>
          <p:cNvPr id="13" name="Text 8"/>
          <p:cNvSpPr/>
          <p:nvPr/>
        </p:nvSpPr>
        <p:spPr>
          <a:xfrm>
            <a:off x="9296400" y="3827740"/>
            <a:ext cx="3296007" cy="3554016"/>
          </a:xfrm>
          <a:prstGeom prst="rect">
            <a:avLst/>
          </a:prstGeom>
          <a:noFill/>
          <a:ln/>
        </p:spPr>
        <p:txBody>
          <a:bodyPr wrap="square" rtlCol="0" anchor="t"/>
          <a:lstStyle/>
          <a:p>
            <a:pPr marL="0" indent="0" algn="l">
              <a:lnSpc>
                <a:spcPts val="2799"/>
              </a:lnSpc>
              <a:buNone/>
            </a:pPr>
            <a:r>
              <a:rPr lang="en-US" sz="1750" dirty="0">
                <a:solidFill>
                  <a:srgbClr val="443728"/>
                </a:solidFill>
                <a:latin typeface="Open Sans" pitchFamily="34" charset="0"/>
                <a:ea typeface="Open Sans" pitchFamily="34" charset="-122"/>
                <a:cs typeface="Open Sans" pitchFamily="34" charset="-120"/>
              </a:rPr>
              <a:t>The TVS ensures seamless interaction with existing tax systems, providing a user-friendly experience for both taxpayers and tax authorities. This enables the smooth transfer of tax payment data and enhances the overall efficiency of the tax verification process.</a:t>
            </a:r>
            <a:endParaRPr lang="en-US" sz="175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28"/>
          <p:cNvSpPr txBox="1"/>
          <p:nvPr/>
        </p:nvSpPr>
        <p:spPr>
          <a:xfrm>
            <a:off x="356970" y="341190"/>
            <a:ext cx="5826600" cy="749880"/>
          </a:xfrm>
          <a:prstGeom prst="rect">
            <a:avLst/>
          </a:prstGeom>
          <a:noFill/>
          <a:ln>
            <a:noFill/>
          </a:ln>
        </p:spPr>
        <p:txBody>
          <a:bodyPr spcFirstLastPara="1" wrap="square" lIns="109710" tIns="54840" rIns="109710" bIns="54840" anchor="t" anchorCtr="0">
            <a:normAutofit lnSpcReduction="10000"/>
          </a:bodyPr>
          <a:lstStyle/>
          <a:p>
            <a:pPr>
              <a:buClr>
                <a:schemeClr val="accent1"/>
              </a:buClr>
              <a:buSzPts val="3600"/>
            </a:pPr>
            <a:r>
              <a:rPr lang="en-IN" sz="4320">
                <a:solidFill>
                  <a:schemeClr val="accent1"/>
                </a:solidFill>
                <a:latin typeface="Algerian"/>
                <a:ea typeface="Algerian"/>
                <a:cs typeface="Algerian"/>
                <a:sym typeface="Algerian"/>
              </a:rPr>
              <a:t>ER diagram </a:t>
            </a:r>
            <a:endParaRPr sz="4320">
              <a:solidFill>
                <a:schemeClr val="accent1"/>
              </a:solidFill>
              <a:latin typeface="Algerian"/>
              <a:ea typeface="Algerian"/>
              <a:cs typeface="Algerian"/>
              <a:sym typeface="Algerian"/>
            </a:endParaRPr>
          </a:p>
        </p:txBody>
      </p:sp>
      <p:pic>
        <p:nvPicPr>
          <p:cNvPr id="203" name="Google Shape;203;p28"/>
          <p:cNvPicPr preferRelativeResize="0"/>
          <p:nvPr/>
        </p:nvPicPr>
        <p:blipFill>
          <a:blip r:embed="rId3">
            <a:alphaModFix/>
          </a:blip>
          <a:stretch>
            <a:fillRect/>
          </a:stretch>
        </p:blipFill>
        <p:spPr>
          <a:xfrm>
            <a:off x="1113631" y="999901"/>
            <a:ext cx="10230479" cy="7008481"/>
          </a:xfrm>
          <a:prstGeom prst="rect">
            <a:avLst/>
          </a:prstGeom>
          <a:noFill/>
          <a:ln>
            <a:noFill/>
          </a:ln>
        </p:spPr>
      </p:pic>
    </p:spTree>
    <p:extLst>
      <p:ext uri="{BB962C8B-B14F-4D97-AF65-F5344CB8AC3E}">
        <p14:creationId xmlns:p14="http://schemas.microsoft.com/office/powerpoint/2010/main" val="11887704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p29"/>
          <p:cNvSpPr txBox="1"/>
          <p:nvPr/>
        </p:nvSpPr>
        <p:spPr>
          <a:xfrm>
            <a:off x="337861" y="421321"/>
            <a:ext cx="4277160" cy="920160"/>
          </a:xfrm>
          <a:prstGeom prst="rect">
            <a:avLst/>
          </a:prstGeom>
          <a:noFill/>
          <a:ln>
            <a:noFill/>
          </a:ln>
        </p:spPr>
        <p:txBody>
          <a:bodyPr spcFirstLastPara="1" wrap="square" lIns="109710" tIns="54840" rIns="109710" bIns="54840" anchor="t" anchorCtr="0">
            <a:normAutofit fontScale="77500" lnSpcReduction="20000"/>
          </a:bodyPr>
          <a:lstStyle/>
          <a:p>
            <a:pPr algn="ctr">
              <a:buClr>
                <a:schemeClr val="accent1"/>
              </a:buClr>
              <a:buSzPct val="100000"/>
            </a:pPr>
            <a:r>
              <a:rPr lang="en-IN" sz="4320">
                <a:solidFill>
                  <a:schemeClr val="accent1"/>
                </a:solidFill>
                <a:latin typeface="Algerian"/>
                <a:ea typeface="Algerian"/>
                <a:cs typeface="Algerian"/>
                <a:sym typeface="Algerian"/>
              </a:rPr>
              <a:t>USE CASE diagram </a:t>
            </a:r>
            <a:endParaRPr sz="4320">
              <a:solidFill>
                <a:schemeClr val="accent1"/>
              </a:solidFill>
              <a:latin typeface="Algerian"/>
              <a:ea typeface="Algerian"/>
              <a:cs typeface="Algerian"/>
              <a:sym typeface="Algerian"/>
            </a:endParaRPr>
          </a:p>
        </p:txBody>
      </p:sp>
      <p:pic>
        <p:nvPicPr>
          <p:cNvPr id="209" name="Google Shape;209;p29"/>
          <p:cNvPicPr preferRelativeResize="0"/>
          <p:nvPr/>
        </p:nvPicPr>
        <p:blipFill>
          <a:blip r:embed="rId3">
            <a:alphaModFix/>
          </a:blip>
          <a:stretch>
            <a:fillRect/>
          </a:stretch>
        </p:blipFill>
        <p:spPr>
          <a:xfrm>
            <a:off x="4615021" y="182880"/>
            <a:ext cx="8663335" cy="7863838"/>
          </a:xfrm>
          <a:prstGeom prst="rect">
            <a:avLst/>
          </a:prstGeom>
          <a:noFill/>
          <a:ln>
            <a:noFill/>
          </a:ln>
        </p:spPr>
      </p:pic>
    </p:spTree>
    <p:extLst>
      <p:ext uri="{BB962C8B-B14F-4D97-AF65-F5344CB8AC3E}">
        <p14:creationId xmlns:p14="http://schemas.microsoft.com/office/powerpoint/2010/main" val="36607611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30"/>
          <p:cNvSpPr txBox="1"/>
          <p:nvPr/>
        </p:nvSpPr>
        <p:spPr>
          <a:xfrm>
            <a:off x="386990" y="191571"/>
            <a:ext cx="3592698" cy="1164436"/>
          </a:xfrm>
          <a:prstGeom prst="rect">
            <a:avLst/>
          </a:prstGeom>
          <a:noFill/>
          <a:ln>
            <a:noFill/>
          </a:ln>
        </p:spPr>
        <p:txBody>
          <a:bodyPr spcFirstLastPara="1" wrap="square" lIns="109710" tIns="54840" rIns="109710" bIns="54840" anchor="t" anchorCtr="0">
            <a:normAutofit lnSpcReduction="10000"/>
          </a:bodyPr>
          <a:lstStyle/>
          <a:p>
            <a:pPr algn="ctr">
              <a:buClr>
                <a:schemeClr val="accent1"/>
              </a:buClr>
              <a:buSzPts val="2900"/>
            </a:pPr>
            <a:r>
              <a:rPr lang="en-IN" sz="3480">
                <a:solidFill>
                  <a:schemeClr val="accent1"/>
                </a:solidFill>
                <a:latin typeface="Algerian"/>
                <a:ea typeface="Algerian"/>
                <a:cs typeface="Algerian"/>
                <a:sym typeface="Algerian"/>
              </a:rPr>
              <a:t>CLASS DIAGRAM</a:t>
            </a:r>
            <a:endParaRPr sz="3600">
              <a:solidFill>
                <a:schemeClr val="accent1"/>
              </a:solidFill>
              <a:latin typeface="Algerian"/>
              <a:ea typeface="Algerian"/>
              <a:cs typeface="Algerian"/>
              <a:sym typeface="Algerian"/>
            </a:endParaRPr>
          </a:p>
        </p:txBody>
      </p:sp>
      <p:pic>
        <p:nvPicPr>
          <p:cNvPr id="215" name="Google Shape;215;p30"/>
          <p:cNvPicPr preferRelativeResize="0"/>
          <p:nvPr/>
        </p:nvPicPr>
        <p:blipFill>
          <a:blip r:embed="rId3">
            <a:alphaModFix/>
          </a:blip>
          <a:stretch>
            <a:fillRect/>
          </a:stretch>
        </p:blipFill>
        <p:spPr>
          <a:xfrm>
            <a:off x="4162567" y="182881"/>
            <a:ext cx="7473526" cy="7863841"/>
          </a:xfrm>
          <a:prstGeom prst="rect">
            <a:avLst/>
          </a:prstGeom>
          <a:noFill/>
          <a:ln>
            <a:noFill/>
          </a:ln>
        </p:spPr>
      </p:pic>
    </p:spTree>
    <p:extLst>
      <p:ext uri="{BB962C8B-B14F-4D97-AF65-F5344CB8AC3E}">
        <p14:creationId xmlns:p14="http://schemas.microsoft.com/office/powerpoint/2010/main" val="1192219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31"/>
          <p:cNvSpPr txBox="1"/>
          <p:nvPr/>
        </p:nvSpPr>
        <p:spPr>
          <a:xfrm>
            <a:off x="387004" y="191575"/>
            <a:ext cx="4932720" cy="626760"/>
          </a:xfrm>
          <a:prstGeom prst="rect">
            <a:avLst/>
          </a:prstGeom>
          <a:noFill/>
          <a:ln>
            <a:noFill/>
          </a:ln>
        </p:spPr>
        <p:txBody>
          <a:bodyPr spcFirstLastPara="1" wrap="square" lIns="109710" tIns="54840" rIns="109710" bIns="54840" anchor="t" anchorCtr="0">
            <a:normAutofit lnSpcReduction="10000"/>
          </a:bodyPr>
          <a:lstStyle/>
          <a:p>
            <a:pPr algn="ctr">
              <a:buClr>
                <a:schemeClr val="accent1"/>
              </a:buClr>
              <a:buSzPts val="2900"/>
            </a:pPr>
            <a:r>
              <a:rPr lang="en-IN" sz="3480">
                <a:solidFill>
                  <a:schemeClr val="accent1"/>
                </a:solidFill>
                <a:latin typeface="Algerian"/>
                <a:ea typeface="Algerian"/>
                <a:cs typeface="Algerian"/>
                <a:sym typeface="Algerian"/>
              </a:rPr>
              <a:t>SEQUENCE DIAGRAM</a:t>
            </a:r>
            <a:endParaRPr sz="3600">
              <a:solidFill>
                <a:schemeClr val="accent1"/>
              </a:solidFill>
              <a:latin typeface="Algerian"/>
              <a:ea typeface="Algerian"/>
              <a:cs typeface="Algerian"/>
              <a:sym typeface="Algerian"/>
            </a:endParaRPr>
          </a:p>
        </p:txBody>
      </p:sp>
      <p:pic>
        <p:nvPicPr>
          <p:cNvPr id="221" name="Google Shape;221;p31"/>
          <p:cNvPicPr preferRelativeResize="0"/>
          <p:nvPr/>
        </p:nvPicPr>
        <p:blipFill>
          <a:blip r:embed="rId3">
            <a:alphaModFix/>
          </a:blip>
          <a:stretch>
            <a:fillRect/>
          </a:stretch>
        </p:blipFill>
        <p:spPr>
          <a:xfrm>
            <a:off x="955830" y="818335"/>
            <a:ext cx="11742508" cy="7045505"/>
          </a:xfrm>
          <a:prstGeom prst="rect">
            <a:avLst/>
          </a:prstGeom>
          <a:noFill/>
          <a:ln>
            <a:noFill/>
          </a:ln>
        </p:spPr>
      </p:pic>
    </p:spTree>
    <p:extLst>
      <p:ext uri="{BB962C8B-B14F-4D97-AF65-F5344CB8AC3E}">
        <p14:creationId xmlns:p14="http://schemas.microsoft.com/office/powerpoint/2010/main" val="29640179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33"/>
          <p:cNvSpPr txBox="1">
            <a:spLocks noGrp="1"/>
          </p:cNvSpPr>
          <p:nvPr>
            <p:ph type="title"/>
          </p:nvPr>
        </p:nvSpPr>
        <p:spPr>
          <a:xfrm>
            <a:off x="2301870" y="113672"/>
            <a:ext cx="9873720" cy="750240"/>
          </a:xfrm>
          <a:prstGeom prst="rect">
            <a:avLst/>
          </a:prstGeom>
          <a:noFill/>
          <a:ln>
            <a:noFill/>
          </a:ln>
        </p:spPr>
        <p:txBody>
          <a:bodyPr spcFirstLastPara="1" wrap="square" lIns="109710" tIns="54840" rIns="109710" bIns="54840" anchor="t" anchorCtr="0">
            <a:normAutofit fontScale="90000"/>
          </a:bodyPr>
          <a:lstStyle/>
          <a:p>
            <a:pPr>
              <a:spcBef>
                <a:spcPts val="0"/>
              </a:spcBef>
              <a:buClr>
                <a:schemeClr val="accent1"/>
              </a:buClr>
              <a:buSzPct val="100000"/>
            </a:pPr>
            <a:r>
              <a:rPr lang="en-IN">
                <a:latin typeface="Algerian"/>
                <a:ea typeface="Algerian"/>
                <a:cs typeface="Algerian"/>
                <a:sym typeface="Algerian"/>
              </a:rPr>
              <a:t>Conclusion</a:t>
            </a:r>
            <a:br>
              <a:rPr lang="en-IN"/>
            </a:br>
            <a:endParaRPr>
              <a:latin typeface="Algerian"/>
              <a:ea typeface="Algerian"/>
              <a:cs typeface="Algerian"/>
              <a:sym typeface="Algerian"/>
            </a:endParaRPr>
          </a:p>
        </p:txBody>
      </p:sp>
      <p:sp>
        <p:nvSpPr>
          <p:cNvPr id="233" name="Google Shape;233;p33"/>
          <p:cNvSpPr txBox="1">
            <a:spLocks noGrp="1"/>
          </p:cNvSpPr>
          <p:nvPr>
            <p:ph idx="1"/>
          </p:nvPr>
        </p:nvSpPr>
        <p:spPr>
          <a:xfrm>
            <a:off x="802500" y="1023030"/>
            <a:ext cx="12872520" cy="6729120"/>
          </a:xfrm>
          <a:prstGeom prst="rect">
            <a:avLst/>
          </a:prstGeom>
          <a:noFill/>
          <a:ln>
            <a:noFill/>
          </a:ln>
        </p:spPr>
        <p:txBody>
          <a:bodyPr spcFirstLastPara="1" wrap="square" lIns="109710" tIns="54840" rIns="109710" bIns="54840" anchor="t" anchorCtr="0">
            <a:noAutofit/>
          </a:bodyPr>
          <a:lstStyle/>
          <a:p>
            <a:pPr algn="just">
              <a:buClrTx/>
              <a:buFont typeface="Wingdings" panose="05000000000000000000" pitchFamily="2" charset="2"/>
              <a:buChar char="ü"/>
            </a:pPr>
            <a:r>
              <a:rPr lang="en-US" sz="2400" dirty="0">
                <a:latin typeface="Times New Roman" panose="02020603050405020304" pitchFamily="18" charset="0"/>
                <a:cs typeface="Times New Roman" panose="02020603050405020304" pitchFamily="18" charset="0"/>
              </a:rPr>
              <a:t>In conclusion, the proposed Property Tax Verification and Payment System utilizing React and Spring Boot presents a forward-looking solution to the challenges inherent in traditional property tax management processes. </a:t>
            </a:r>
          </a:p>
          <a:p>
            <a:pPr algn="just">
              <a:buClrTx/>
              <a:buFont typeface="Wingdings" panose="05000000000000000000" pitchFamily="2" charset="2"/>
              <a:buChar char="ü"/>
            </a:pPr>
            <a:r>
              <a:rPr lang="en-US" sz="2400" dirty="0">
                <a:latin typeface="Times New Roman" panose="02020603050405020304" pitchFamily="18" charset="0"/>
                <a:cs typeface="Times New Roman" panose="02020603050405020304" pitchFamily="18" charset="0"/>
              </a:rPr>
              <a:t>By addressing issues related to manual procedures, lack of transparency, and outdated technology, the system aims to bring efficiency, security, and user satisfaction to the forefront. </a:t>
            </a:r>
          </a:p>
          <a:p>
            <a:pPr algn="just">
              <a:buClrTx/>
              <a:buFont typeface="Wingdings" panose="05000000000000000000" pitchFamily="2" charset="2"/>
              <a:buChar char="ü"/>
            </a:pPr>
            <a:r>
              <a:rPr lang="en-US" sz="2400" dirty="0">
                <a:latin typeface="Times New Roman" panose="02020603050405020304" pitchFamily="18" charset="0"/>
                <a:cs typeface="Times New Roman" panose="02020603050405020304" pitchFamily="18" charset="0"/>
              </a:rPr>
              <a:t>The seamless integration of React and Spring Boot not only ensures a modern and responsive user interface but also provides a robust and scalable backend infrastructure. </a:t>
            </a:r>
          </a:p>
          <a:p>
            <a:pPr algn="just">
              <a:buClrTx/>
              <a:buFont typeface="Wingdings" panose="05000000000000000000" pitchFamily="2" charset="2"/>
              <a:buChar char="ü"/>
            </a:pPr>
            <a:r>
              <a:rPr lang="en-US" sz="2400" dirty="0">
                <a:latin typeface="Times New Roman" panose="02020603050405020304" pitchFamily="18" charset="0"/>
                <a:cs typeface="Times New Roman" panose="02020603050405020304" pitchFamily="18" charset="0"/>
              </a:rPr>
              <a:t>The future of this system lies in its ability to adapt to technological advancements and user expectations. With continuous enhancements, the Property Tax Verification and Payment System is poised to become a dynamic and indispensable tool for property owners and tax authorities alike. </a:t>
            </a:r>
          </a:p>
          <a:p>
            <a:pPr algn="just">
              <a:buClrTx/>
              <a:buFont typeface="Wingdings" panose="05000000000000000000" pitchFamily="2" charset="2"/>
              <a:buChar char="ü"/>
            </a:pPr>
            <a:r>
              <a:rPr lang="en-US" sz="2400" dirty="0">
                <a:latin typeface="Times New Roman" panose="02020603050405020304" pitchFamily="18" charset="0"/>
                <a:cs typeface="Times New Roman" panose="02020603050405020304" pitchFamily="18" charset="0"/>
              </a:rPr>
              <a:t>This system not only streamlines existing processes but lays the foundation for a proactive and technologically advanced approach to property tax management in the years to come. </a:t>
            </a:r>
            <a:endParaRPr sz="2400" dirty="0">
              <a:latin typeface="Times New Roman" panose="02020603050405020304" pitchFamily="18" charset="0"/>
              <a:ea typeface="Times New Roman"/>
              <a:cs typeface="Times New Roman" panose="02020603050405020304" pitchFamily="18" charset="0"/>
              <a:sym typeface="Times New Roman"/>
            </a:endParaRPr>
          </a:p>
        </p:txBody>
      </p:sp>
    </p:spTree>
    <p:extLst>
      <p:ext uri="{BB962C8B-B14F-4D97-AF65-F5344CB8AC3E}">
        <p14:creationId xmlns:p14="http://schemas.microsoft.com/office/powerpoint/2010/main" val="23638522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sp>
      <p:sp>
        <p:nvSpPr>
          <p:cNvPr id="3" name="Shape 1"/>
          <p:cNvSpPr/>
          <p:nvPr/>
        </p:nvSpPr>
        <p:spPr>
          <a:xfrm>
            <a:off x="0" y="0"/>
            <a:ext cx="14630400" cy="8229600"/>
          </a:xfrm>
          <a:prstGeom prst="rect">
            <a:avLst/>
          </a:prstGeom>
          <a:solidFill>
            <a:srgbClr val="FFFCFA"/>
          </a:solidFill>
          <a:ln/>
        </p:spPr>
      </p:sp>
      <p:sp>
        <p:nvSpPr>
          <p:cNvPr id="4" name="Text 2"/>
          <p:cNvSpPr/>
          <p:nvPr/>
        </p:nvSpPr>
        <p:spPr>
          <a:xfrm>
            <a:off x="2674025" y="537329"/>
            <a:ext cx="9282351" cy="1221105"/>
          </a:xfrm>
          <a:prstGeom prst="rect">
            <a:avLst/>
          </a:prstGeom>
          <a:noFill/>
          <a:ln/>
        </p:spPr>
        <p:txBody>
          <a:bodyPr wrap="square" rtlCol="0" anchor="t"/>
          <a:lstStyle/>
          <a:p>
            <a:pPr marL="0" indent="0">
              <a:lnSpc>
                <a:spcPts val="4809"/>
              </a:lnSpc>
              <a:buNone/>
            </a:pPr>
            <a:r>
              <a:rPr lang="en-US" sz="3847" b="1" dirty="0">
                <a:solidFill>
                  <a:srgbClr val="443728"/>
                </a:solidFill>
                <a:latin typeface="Crimson Pro" pitchFamily="34" charset="0"/>
                <a:ea typeface="Crimson Pro" pitchFamily="34" charset="-122"/>
                <a:cs typeface="Crimson Pro" pitchFamily="34" charset="-120"/>
              </a:rPr>
              <a:t>User Experience and Ease of Use in the Tax Verification System (TVS)</a:t>
            </a:r>
            <a:endParaRPr lang="en-US" sz="3847" dirty="0"/>
          </a:p>
        </p:txBody>
      </p:sp>
      <p:sp>
        <p:nvSpPr>
          <p:cNvPr id="5" name="Shape 3"/>
          <p:cNvSpPr/>
          <p:nvPr/>
        </p:nvSpPr>
        <p:spPr>
          <a:xfrm>
            <a:off x="2674025" y="2301835"/>
            <a:ext cx="439579" cy="439579"/>
          </a:xfrm>
          <a:prstGeom prst="roundRect">
            <a:avLst>
              <a:gd name="adj" fmla="val 20005"/>
            </a:avLst>
          </a:prstGeom>
          <a:solidFill>
            <a:srgbClr val="EBE2E0"/>
          </a:solidFill>
          <a:ln w="7620">
            <a:solidFill>
              <a:srgbClr val="D1C8C6"/>
            </a:solidFill>
            <a:prstDash val="solid"/>
          </a:ln>
        </p:spPr>
      </p:sp>
      <p:sp>
        <p:nvSpPr>
          <p:cNvPr id="6" name="Text 4"/>
          <p:cNvSpPr/>
          <p:nvPr/>
        </p:nvSpPr>
        <p:spPr>
          <a:xfrm>
            <a:off x="2838926" y="2338387"/>
            <a:ext cx="109657" cy="366355"/>
          </a:xfrm>
          <a:prstGeom prst="rect">
            <a:avLst/>
          </a:prstGeom>
          <a:noFill/>
          <a:ln/>
        </p:spPr>
        <p:txBody>
          <a:bodyPr wrap="none" rtlCol="0" anchor="t"/>
          <a:lstStyle/>
          <a:p>
            <a:pPr marL="0" indent="0" algn="ctr">
              <a:lnSpc>
                <a:spcPts val="2885"/>
              </a:lnSpc>
              <a:buNone/>
            </a:pPr>
            <a:r>
              <a:rPr lang="en-US" sz="2308" b="1" dirty="0">
                <a:solidFill>
                  <a:srgbClr val="443728"/>
                </a:solidFill>
                <a:latin typeface="Crimson Pro" pitchFamily="34" charset="0"/>
                <a:ea typeface="Crimson Pro" pitchFamily="34" charset="-122"/>
                <a:cs typeface="Crimson Pro" pitchFamily="34" charset="-120"/>
              </a:rPr>
              <a:t>1</a:t>
            </a:r>
            <a:endParaRPr lang="en-US" sz="2308" dirty="0"/>
          </a:p>
        </p:txBody>
      </p:sp>
      <p:sp>
        <p:nvSpPr>
          <p:cNvPr id="7" name="Text 5"/>
          <p:cNvSpPr/>
          <p:nvPr/>
        </p:nvSpPr>
        <p:spPr>
          <a:xfrm>
            <a:off x="3308985" y="2368987"/>
            <a:ext cx="2442686" cy="305395"/>
          </a:xfrm>
          <a:prstGeom prst="rect">
            <a:avLst/>
          </a:prstGeom>
          <a:noFill/>
          <a:ln/>
        </p:spPr>
        <p:txBody>
          <a:bodyPr wrap="none" rtlCol="0" anchor="t"/>
          <a:lstStyle/>
          <a:p>
            <a:pPr marL="0" indent="0">
              <a:lnSpc>
                <a:spcPts val="2404"/>
              </a:lnSpc>
              <a:buNone/>
            </a:pPr>
            <a:r>
              <a:rPr lang="en-US" sz="1923" b="1" dirty="0">
                <a:solidFill>
                  <a:srgbClr val="443728"/>
                </a:solidFill>
                <a:latin typeface="Crimson Pro" pitchFamily="34" charset="0"/>
                <a:ea typeface="Crimson Pro" pitchFamily="34" charset="-122"/>
                <a:cs typeface="Crimson Pro" pitchFamily="34" charset="-120"/>
              </a:rPr>
              <a:t>Intuitive Interface</a:t>
            </a:r>
            <a:endParaRPr lang="en-US" sz="1923" dirty="0"/>
          </a:p>
        </p:txBody>
      </p:sp>
      <p:sp>
        <p:nvSpPr>
          <p:cNvPr id="8" name="Text 6"/>
          <p:cNvSpPr/>
          <p:nvPr/>
        </p:nvSpPr>
        <p:spPr>
          <a:xfrm>
            <a:off x="3308985" y="2791539"/>
            <a:ext cx="3908584" cy="1875234"/>
          </a:xfrm>
          <a:prstGeom prst="rect">
            <a:avLst/>
          </a:prstGeom>
          <a:noFill/>
          <a:ln/>
        </p:spPr>
        <p:txBody>
          <a:bodyPr wrap="square" rtlCol="0" anchor="t"/>
          <a:lstStyle/>
          <a:p>
            <a:pPr marL="0" indent="0">
              <a:lnSpc>
                <a:spcPts val="2462"/>
              </a:lnSpc>
              <a:buNone/>
            </a:pPr>
            <a:r>
              <a:rPr lang="en-US" sz="1539" dirty="0">
                <a:solidFill>
                  <a:srgbClr val="443728"/>
                </a:solidFill>
                <a:latin typeface="Open Sans" pitchFamily="34" charset="0"/>
                <a:ea typeface="Open Sans" pitchFamily="34" charset="-122"/>
                <a:cs typeface="Open Sans" pitchFamily="34" charset="-120"/>
              </a:rPr>
              <a:t>The TVS boasts an intuitive and user-friendly interface, ensuring that both individual taxpayers and businesses can easily navigate through the system. The design prioritizes simplicity and clarity, minimizing the learning curve for users.</a:t>
            </a:r>
            <a:endParaRPr lang="en-US" sz="1539" dirty="0"/>
          </a:p>
        </p:txBody>
      </p:sp>
      <p:sp>
        <p:nvSpPr>
          <p:cNvPr id="9" name="Shape 7"/>
          <p:cNvSpPr/>
          <p:nvPr/>
        </p:nvSpPr>
        <p:spPr>
          <a:xfrm>
            <a:off x="7412950" y="2301835"/>
            <a:ext cx="439579" cy="439579"/>
          </a:xfrm>
          <a:prstGeom prst="roundRect">
            <a:avLst>
              <a:gd name="adj" fmla="val 20005"/>
            </a:avLst>
          </a:prstGeom>
          <a:solidFill>
            <a:srgbClr val="EBE2E0"/>
          </a:solidFill>
          <a:ln w="7620">
            <a:solidFill>
              <a:srgbClr val="D1C8C6"/>
            </a:solidFill>
            <a:prstDash val="solid"/>
          </a:ln>
        </p:spPr>
      </p:sp>
      <p:sp>
        <p:nvSpPr>
          <p:cNvPr id="10" name="Text 8"/>
          <p:cNvSpPr/>
          <p:nvPr/>
        </p:nvSpPr>
        <p:spPr>
          <a:xfrm>
            <a:off x="7557968" y="2338387"/>
            <a:ext cx="149423" cy="366355"/>
          </a:xfrm>
          <a:prstGeom prst="rect">
            <a:avLst/>
          </a:prstGeom>
          <a:noFill/>
          <a:ln/>
        </p:spPr>
        <p:txBody>
          <a:bodyPr wrap="none" rtlCol="0" anchor="t"/>
          <a:lstStyle/>
          <a:p>
            <a:pPr marL="0" indent="0" algn="ctr">
              <a:lnSpc>
                <a:spcPts val="2885"/>
              </a:lnSpc>
              <a:buNone/>
            </a:pPr>
            <a:r>
              <a:rPr lang="en-US" sz="2308" b="1" dirty="0">
                <a:solidFill>
                  <a:srgbClr val="443728"/>
                </a:solidFill>
                <a:latin typeface="Crimson Pro" pitchFamily="34" charset="0"/>
                <a:ea typeface="Crimson Pro" pitchFamily="34" charset="-122"/>
                <a:cs typeface="Crimson Pro" pitchFamily="34" charset="-120"/>
              </a:rPr>
              <a:t>2</a:t>
            </a:r>
            <a:endParaRPr lang="en-US" sz="2308" dirty="0"/>
          </a:p>
        </p:txBody>
      </p:sp>
      <p:sp>
        <p:nvSpPr>
          <p:cNvPr id="11" name="Text 9"/>
          <p:cNvSpPr/>
          <p:nvPr/>
        </p:nvSpPr>
        <p:spPr>
          <a:xfrm>
            <a:off x="8047911" y="2368987"/>
            <a:ext cx="2442686" cy="305395"/>
          </a:xfrm>
          <a:prstGeom prst="rect">
            <a:avLst/>
          </a:prstGeom>
          <a:noFill/>
          <a:ln/>
        </p:spPr>
        <p:txBody>
          <a:bodyPr wrap="none" rtlCol="0" anchor="t"/>
          <a:lstStyle/>
          <a:p>
            <a:pPr marL="0" indent="0">
              <a:lnSpc>
                <a:spcPts val="2404"/>
              </a:lnSpc>
              <a:buNone/>
            </a:pPr>
            <a:r>
              <a:rPr lang="en-US" sz="1923" b="1" dirty="0">
                <a:solidFill>
                  <a:srgbClr val="443728"/>
                </a:solidFill>
                <a:latin typeface="Crimson Pro" pitchFamily="34" charset="0"/>
                <a:ea typeface="Crimson Pro" pitchFamily="34" charset="-122"/>
                <a:cs typeface="Crimson Pro" pitchFamily="34" charset="-120"/>
              </a:rPr>
              <a:t>Seamless Navigation</a:t>
            </a:r>
            <a:endParaRPr lang="en-US" sz="1923" dirty="0"/>
          </a:p>
        </p:txBody>
      </p:sp>
      <p:sp>
        <p:nvSpPr>
          <p:cNvPr id="12" name="Text 10"/>
          <p:cNvSpPr/>
          <p:nvPr/>
        </p:nvSpPr>
        <p:spPr>
          <a:xfrm>
            <a:off x="8047911" y="2791539"/>
            <a:ext cx="3908584" cy="2187773"/>
          </a:xfrm>
          <a:prstGeom prst="rect">
            <a:avLst/>
          </a:prstGeom>
          <a:noFill/>
          <a:ln/>
        </p:spPr>
        <p:txBody>
          <a:bodyPr wrap="square" rtlCol="0" anchor="t"/>
          <a:lstStyle/>
          <a:p>
            <a:pPr marL="0" indent="0">
              <a:lnSpc>
                <a:spcPts val="2462"/>
              </a:lnSpc>
              <a:buNone/>
            </a:pPr>
            <a:r>
              <a:rPr lang="en-US" sz="1539" dirty="0">
                <a:solidFill>
                  <a:srgbClr val="443728"/>
                </a:solidFill>
                <a:latin typeface="Open Sans" pitchFamily="34" charset="0"/>
                <a:ea typeface="Open Sans" pitchFamily="34" charset="-122"/>
                <a:cs typeface="Open Sans" pitchFamily="34" charset="-120"/>
              </a:rPr>
              <a:t>Users can effortlessly move between different sections of the TVS, making the process of verifying tax payments and information retrieval smooth and efficient. The navigation system is designed to minimize the number of steps required to complete tasks.</a:t>
            </a:r>
            <a:endParaRPr lang="en-US" sz="1539" dirty="0"/>
          </a:p>
        </p:txBody>
      </p:sp>
      <p:sp>
        <p:nvSpPr>
          <p:cNvPr id="13" name="Shape 11"/>
          <p:cNvSpPr/>
          <p:nvPr/>
        </p:nvSpPr>
        <p:spPr>
          <a:xfrm>
            <a:off x="2674025" y="5327332"/>
            <a:ext cx="439579" cy="439579"/>
          </a:xfrm>
          <a:prstGeom prst="roundRect">
            <a:avLst>
              <a:gd name="adj" fmla="val 20005"/>
            </a:avLst>
          </a:prstGeom>
          <a:solidFill>
            <a:srgbClr val="EBE2E0"/>
          </a:solidFill>
          <a:ln w="7620">
            <a:solidFill>
              <a:srgbClr val="D1C8C6"/>
            </a:solidFill>
            <a:prstDash val="solid"/>
          </a:ln>
        </p:spPr>
      </p:sp>
      <p:sp>
        <p:nvSpPr>
          <p:cNvPr id="14" name="Text 12"/>
          <p:cNvSpPr/>
          <p:nvPr/>
        </p:nvSpPr>
        <p:spPr>
          <a:xfrm>
            <a:off x="2822258" y="5363885"/>
            <a:ext cx="143113" cy="366355"/>
          </a:xfrm>
          <a:prstGeom prst="rect">
            <a:avLst/>
          </a:prstGeom>
          <a:noFill/>
          <a:ln/>
        </p:spPr>
        <p:txBody>
          <a:bodyPr wrap="none" rtlCol="0" anchor="t"/>
          <a:lstStyle/>
          <a:p>
            <a:pPr marL="0" indent="0" algn="ctr">
              <a:lnSpc>
                <a:spcPts val="2885"/>
              </a:lnSpc>
              <a:buNone/>
            </a:pPr>
            <a:r>
              <a:rPr lang="en-US" sz="2308" b="1" dirty="0">
                <a:solidFill>
                  <a:srgbClr val="443728"/>
                </a:solidFill>
                <a:latin typeface="Crimson Pro" pitchFamily="34" charset="0"/>
                <a:ea typeface="Crimson Pro" pitchFamily="34" charset="-122"/>
                <a:cs typeface="Crimson Pro" pitchFamily="34" charset="-120"/>
              </a:rPr>
              <a:t>3</a:t>
            </a:r>
            <a:endParaRPr lang="en-US" sz="2308" dirty="0"/>
          </a:p>
        </p:txBody>
      </p:sp>
      <p:sp>
        <p:nvSpPr>
          <p:cNvPr id="15" name="Text 13"/>
          <p:cNvSpPr/>
          <p:nvPr/>
        </p:nvSpPr>
        <p:spPr>
          <a:xfrm>
            <a:off x="3308985" y="5394484"/>
            <a:ext cx="2442686" cy="305395"/>
          </a:xfrm>
          <a:prstGeom prst="rect">
            <a:avLst/>
          </a:prstGeom>
          <a:noFill/>
          <a:ln/>
        </p:spPr>
        <p:txBody>
          <a:bodyPr wrap="none" rtlCol="0" anchor="t"/>
          <a:lstStyle/>
          <a:p>
            <a:pPr marL="0" indent="0">
              <a:lnSpc>
                <a:spcPts val="2404"/>
              </a:lnSpc>
              <a:buNone/>
            </a:pPr>
            <a:r>
              <a:rPr lang="en-US" sz="1923" b="1" dirty="0">
                <a:solidFill>
                  <a:srgbClr val="443728"/>
                </a:solidFill>
                <a:latin typeface="Crimson Pro" pitchFamily="34" charset="0"/>
                <a:ea typeface="Crimson Pro" pitchFamily="34" charset="-122"/>
                <a:cs typeface="Crimson Pro" pitchFamily="34" charset="-120"/>
              </a:rPr>
              <a:t>Clear Instructions</a:t>
            </a:r>
            <a:endParaRPr lang="en-US" sz="1923" dirty="0"/>
          </a:p>
        </p:txBody>
      </p:sp>
      <p:sp>
        <p:nvSpPr>
          <p:cNvPr id="16" name="Text 14"/>
          <p:cNvSpPr/>
          <p:nvPr/>
        </p:nvSpPr>
        <p:spPr>
          <a:xfrm>
            <a:off x="3308985" y="5817037"/>
            <a:ext cx="3908584" cy="1875234"/>
          </a:xfrm>
          <a:prstGeom prst="rect">
            <a:avLst/>
          </a:prstGeom>
          <a:noFill/>
          <a:ln/>
        </p:spPr>
        <p:txBody>
          <a:bodyPr wrap="square" rtlCol="0" anchor="t"/>
          <a:lstStyle/>
          <a:p>
            <a:pPr marL="0" indent="0">
              <a:lnSpc>
                <a:spcPts val="2462"/>
              </a:lnSpc>
              <a:buNone/>
            </a:pPr>
            <a:r>
              <a:rPr lang="en-US" sz="1539" dirty="0">
                <a:solidFill>
                  <a:srgbClr val="443728"/>
                </a:solidFill>
                <a:latin typeface="Open Sans" pitchFamily="34" charset="0"/>
                <a:ea typeface="Open Sans" pitchFamily="34" charset="-122"/>
                <a:cs typeface="Open Sans" pitchFamily="34" charset="-120"/>
              </a:rPr>
              <a:t>Clear and concise instructions are provided at each step, ensuring that users know exactly what actions to take and what information is required. This helps to reduce errors and misunderstandings during the tax verification process.</a:t>
            </a:r>
            <a:endParaRPr lang="en-US" sz="1539" dirty="0"/>
          </a:p>
        </p:txBody>
      </p:sp>
      <p:sp>
        <p:nvSpPr>
          <p:cNvPr id="17" name="Shape 15"/>
          <p:cNvSpPr/>
          <p:nvPr/>
        </p:nvSpPr>
        <p:spPr>
          <a:xfrm>
            <a:off x="7412950" y="5327332"/>
            <a:ext cx="439579" cy="439579"/>
          </a:xfrm>
          <a:prstGeom prst="roundRect">
            <a:avLst>
              <a:gd name="adj" fmla="val 20005"/>
            </a:avLst>
          </a:prstGeom>
          <a:solidFill>
            <a:srgbClr val="EBE2E0"/>
          </a:solidFill>
          <a:ln w="7620">
            <a:solidFill>
              <a:srgbClr val="D1C8C6"/>
            </a:solidFill>
            <a:prstDash val="solid"/>
          </a:ln>
        </p:spPr>
      </p:sp>
      <p:sp>
        <p:nvSpPr>
          <p:cNvPr id="18" name="Text 16"/>
          <p:cNvSpPr/>
          <p:nvPr/>
        </p:nvSpPr>
        <p:spPr>
          <a:xfrm>
            <a:off x="7553682" y="5363885"/>
            <a:ext cx="157996" cy="366355"/>
          </a:xfrm>
          <a:prstGeom prst="rect">
            <a:avLst/>
          </a:prstGeom>
          <a:noFill/>
          <a:ln/>
        </p:spPr>
        <p:txBody>
          <a:bodyPr wrap="none" rtlCol="0" anchor="t"/>
          <a:lstStyle/>
          <a:p>
            <a:pPr marL="0" indent="0" algn="ctr">
              <a:lnSpc>
                <a:spcPts val="2885"/>
              </a:lnSpc>
              <a:buNone/>
            </a:pPr>
            <a:r>
              <a:rPr lang="en-US" sz="2308" b="1" dirty="0">
                <a:solidFill>
                  <a:srgbClr val="443728"/>
                </a:solidFill>
                <a:latin typeface="Crimson Pro" pitchFamily="34" charset="0"/>
                <a:ea typeface="Crimson Pro" pitchFamily="34" charset="-122"/>
                <a:cs typeface="Crimson Pro" pitchFamily="34" charset="-120"/>
              </a:rPr>
              <a:t>4</a:t>
            </a:r>
            <a:endParaRPr lang="en-US" sz="2308" dirty="0"/>
          </a:p>
        </p:txBody>
      </p:sp>
      <p:sp>
        <p:nvSpPr>
          <p:cNvPr id="19" name="Text 17"/>
          <p:cNvSpPr/>
          <p:nvPr/>
        </p:nvSpPr>
        <p:spPr>
          <a:xfrm>
            <a:off x="8047911" y="5394484"/>
            <a:ext cx="2442686" cy="305395"/>
          </a:xfrm>
          <a:prstGeom prst="rect">
            <a:avLst/>
          </a:prstGeom>
          <a:noFill/>
          <a:ln/>
        </p:spPr>
        <p:txBody>
          <a:bodyPr wrap="none" rtlCol="0" anchor="t"/>
          <a:lstStyle/>
          <a:p>
            <a:pPr marL="0" indent="0">
              <a:lnSpc>
                <a:spcPts val="2404"/>
              </a:lnSpc>
              <a:buNone/>
            </a:pPr>
            <a:r>
              <a:rPr lang="en-US" sz="1923" b="1" dirty="0">
                <a:solidFill>
                  <a:srgbClr val="443728"/>
                </a:solidFill>
                <a:latin typeface="Crimson Pro" pitchFamily="34" charset="0"/>
                <a:ea typeface="Crimson Pro" pitchFamily="34" charset="-122"/>
                <a:cs typeface="Crimson Pro" pitchFamily="34" charset="-120"/>
              </a:rPr>
              <a:t>Accessible Support</a:t>
            </a:r>
            <a:endParaRPr lang="en-US" sz="1923" dirty="0"/>
          </a:p>
        </p:txBody>
      </p:sp>
      <p:sp>
        <p:nvSpPr>
          <p:cNvPr id="20" name="Text 18"/>
          <p:cNvSpPr/>
          <p:nvPr/>
        </p:nvSpPr>
        <p:spPr>
          <a:xfrm>
            <a:off x="8047911" y="5817037"/>
            <a:ext cx="3908584" cy="1875234"/>
          </a:xfrm>
          <a:prstGeom prst="rect">
            <a:avLst/>
          </a:prstGeom>
          <a:noFill/>
          <a:ln/>
        </p:spPr>
        <p:txBody>
          <a:bodyPr wrap="square" rtlCol="0" anchor="t"/>
          <a:lstStyle/>
          <a:p>
            <a:pPr marL="0" indent="0">
              <a:lnSpc>
                <a:spcPts val="2462"/>
              </a:lnSpc>
              <a:buNone/>
            </a:pPr>
            <a:r>
              <a:rPr lang="en-US" sz="1539" dirty="0">
                <a:solidFill>
                  <a:srgbClr val="443728"/>
                </a:solidFill>
                <a:latin typeface="Open Sans" pitchFamily="34" charset="0"/>
                <a:ea typeface="Open Sans" pitchFamily="34" charset="-122"/>
                <a:cs typeface="Open Sans" pitchFamily="34" charset="-120"/>
              </a:rPr>
              <a:t>The TVS offers accessible support channels, including live chat, FAQs, and detailed user guides, to assist users in resolving any queries or issues they may encounter. This ensures a smooth and hassle-free experience for all users.</a:t>
            </a:r>
            <a:endParaRPr lang="en-US" sz="1539"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sp>
      <p:sp>
        <p:nvSpPr>
          <p:cNvPr id="3" name="Shape 1"/>
          <p:cNvSpPr/>
          <p:nvPr/>
        </p:nvSpPr>
        <p:spPr>
          <a:xfrm>
            <a:off x="0" y="0"/>
            <a:ext cx="14630400" cy="8233053"/>
          </a:xfrm>
          <a:prstGeom prst="rect">
            <a:avLst/>
          </a:prstGeom>
          <a:solidFill>
            <a:srgbClr val="FFFCFA"/>
          </a:solidFill>
          <a:ln/>
        </p:spPr>
      </p:sp>
      <p:sp>
        <p:nvSpPr>
          <p:cNvPr id="4" name="Text 2"/>
          <p:cNvSpPr/>
          <p:nvPr/>
        </p:nvSpPr>
        <p:spPr>
          <a:xfrm>
            <a:off x="3017044" y="497681"/>
            <a:ext cx="8596313" cy="1131094"/>
          </a:xfrm>
          <a:prstGeom prst="rect">
            <a:avLst/>
          </a:prstGeom>
          <a:noFill/>
          <a:ln/>
        </p:spPr>
        <p:txBody>
          <a:bodyPr wrap="square" rtlCol="0" anchor="t"/>
          <a:lstStyle/>
          <a:p>
            <a:pPr marL="0" indent="0">
              <a:lnSpc>
                <a:spcPts val="4453"/>
              </a:lnSpc>
              <a:buNone/>
            </a:pPr>
            <a:r>
              <a:rPr lang="en-US" sz="3563" b="1" dirty="0">
                <a:solidFill>
                  <a:srgbClr val="443728"/>
                </a:solidFill>
                <a:latin typeface="Crimson Pro" pitchFamily="34" charset="0"/>
                <a:ea typeface="Crimson Pro" pitchFamily="34" charset="-122"/>
                <a:cs typeface="Crimson Pro" pitchFamily="34" charset="-120"/>
              </a:rPr>
              <a:t>Future developments and enhancements for the TVS</a:t>
            </a:r>
            <a:endParaRPr lang="en-US" sz="3563" dirty="0"/>
          </a:p>
        </p:txBody>
      </p:sp>
      <p:pic>
        <p:nvPicPr>
          <p:cNvPr id="5" name="Image 0" descr="preencoded.png"/>
          <p:cNvPicPr>
            <a:picLocks noChangeAspect="1"/>
          </p:cNvPicPr>
          <p:nvPr/>
        </p:nvPicPr>
        <p:blipFill>
          <a:blip r:embed="rId3"/>
          <a:stretch>
            <a:fillRect/>
          </a:stretch>
        </p:blipFill>
        <p:spPr>
          <a:xfrm>
            <a:off x="3017044" y="1990725"/>
            <a:ext cx="2684383" cy="1659017"/>
          </a:xfrm>
          <a:prstGeom prst="rect">
            <a:avLst/>
          </a:prstGeom>
        </p:spPr>
      </p:pic>
      <p:sp>
        <p:nvSpPr>
          <p:cNvPr id="6" name="Text 3"/>
          <p:cNvSpPr/>
          <p:nvPr/>
        </p:nvSpPr>
        <p:spPr>
          <a:xfrm>
            <a:off x="3017044" y="3875961"/>
            <a:ext cx="2684383" cy="565547"/>
          </a:xfrm>
          <a:prstGeom prst="rect">
            <a:avLst/>
          </a:prstGeom>
          <a:noFill/>
          <a:ln/>
        </p:spPr>
        <p:txBody>
          <a:bodyPr wrap="square" rtlCol="0" anchor="t"/>
          <a:lstStyle/>
          <a:p>
            <a:pPr marL="0" indent="0" algn="l">
              <a:lnSpc>
                <a:spcPts val="2227"/>
              </a:lnSpc>
              <a:buNone/>
            </a:pPr>
            <a:r>
              <a:rPr lang="en-US" sz="1781" b="1" dirty="0">
                <a:solidFill>
                  <a:srgbClr val="443728"/>
                </a:solidFill>
                <a:latin typeface="Crimson Pro" pitchFamily="34" charset="0"/>
                <a:ea typeface="Crimson Pro" pitchFamily="34" charset="-122"/>
                <a:cs typeface="Crimson Pro" pitchFamily="34" charset="-120"/>
              </a:rPr>
              <a:t>Next-Generation QR Code Integration</a:t>
            </a:r>
            <a:endParaRPr lang="en-US" sz="1781" dirty="0"/>
          </a:p>
        </p:txBody>
      </p:sp>
      <p:sp>
        <p:nvSpPr>
          <p:cNvPr id="7" name="Text 4"/>
          <p:cNvSpPr/>
          <p:nvPr/>
        </p:nvSpPr>
        <p:spPr>
          <a:xfrm>
            <a:off x="3017044" y="4550093"/>
            <a:ext cx="2684383" cy="3185160"/>
          </a:xfrm>
          <a:prstGeom prst="rect">
            <a:avLst/>
          </a:prstGeom>
          <a:noFill/>
          <a:ln/>
        </p:spPr>
        <p:txBody>
          <a:bodyPr wrap="square" rtlCol="0" anchor="t"/>
          <a:lstStyle/>
          <a:p>
            <a:pPr marL="0" indent="0" algn="l">
              <a:lnSpc>
                <a:spcPts val="2280"/>
              </a:lnSpc>
              <a:buNone/>
            </a:pPr>
            <a:r>
              <a:rPr lang="en-US" sz="1425" dirty="0">
                <a:solidFill>
                  <a:srgbClr val="443728"/>
                </a:solidFill>
                <a:latin typeface="Open Sans" pitchFamily="34" charset="0"/>
                <a:ea typeface="Open Sans" pitchFamily="34" charset="-122"/>
                <a:cs typeface="Open Sans" pitchFamily="34" charset="-120"/>
              </a:rPr>
              <a:t>In the future, the Tax Verification System (TVS) is poised to integrate advanced QR code technology that boasts enhanced security features and expanded data capacity. This next-generation QR code will allow for more comprehensive tax verification processes and improved efficiency in transactions.</a:t>
            </a:r>
            <a:endParaRPr lang="en-US" sz="1425" dirty="0"/>
          </a:p>
        </p:txBody>
      </p:sp>
      <p:pic>
        <p:nvPicPr>
          <p:cNvPr id="8" name="Image 1" descr="preencoded.png"/>
          <p:cNvPicPr>
            <a:picLocks noChangeAspect="1"/>
          </p:cNvPicPr>
          <p:nvPr/>
        </p:nvPicPr>
        <p:blipFill>
          <a:blip r:embed="rId4"/>
          <a:stretch>
            <a:fillRect/>
          </a:stretch>
        </p:blipFill>
        <p:spPr>
          <a:xfrm>
            <a:off x="5972889" y="1990725"/>
            <a:ext cx="2684502" cy="1659136"/>
          </a:xfrm>
          <a:prstGeom prst="rect">
            <a:avLst/>
          </a:prstGeom>
        </p:spPr>
      </p:pic>
      <p:sp>
        <p:nvSpPr>
          <p:cNvPr id="9" name="Text 5"/>
          <p:cNvSpPr/>
          <p:nvPr/>
        </p:nvSpPr>
        <p:spPr>
          <a:xfrm>
            <a:off x="5972889" y="3876080"/>
            <a:ext cx="2684502" cy="565547"/>
          </a:xfrm>
          <a:prstGeom prst="rect">
            <a:avLst/>
          </a:prstGeom>
          <a:noFill/>
          <a:ln/>
        </p:spPr>
        <p:txBody>
          <a:bodyPr wrap="square" rtlCol="0" anchor="t"/>
          <a:lstStyle/>
          <a:p>
            <a:pPr marL="0" indent="0" algn="l">
              <a:lnSpc>
                <a:spcPts val="2227"/>
              </a:lnSpc>
              <a:buNone/>
            </a:pPr>
            <a:r>
              <a:rPr lang="en-US" sz="1781" b="1" dirty="0">
                <a:solidFill>
                  <a:srgbClr val="443728"/>
                </a:solidFill>
                <a:latin typeface="Crimson Pro" pitchFamily="34" charset="0"/>
                <a:ea typeface="Crimson Pro" pitchFamily="34" charset="-122"/>
                <a:cs typeface="Crimson Pro" pitchFamily="34" charset="-120"/>
              </a:rPr>
              <a:t>Blockchain Integration for Transparent Transactions</a:t>
            </a:r>
            <a:endParaRPr lang="en-US" sz="1781" dirty="0"/>
          </a:p>
        </p:txBody>
      </p:sp>
      <p:sp>
        <p:nvSpPr>
          <p:cNvPr id="10" name="Text 6"/>
          <p:cNvSpPr/>
          <p:nvPr/>
        </p:nvSpPr>
        <p:spPr>
          <a:xfrm>
            <a:off x="5972889" y="4892040"/>
            <a:ext cx="2684502" cy="2843332"/>
          </a:xfrm>
          <a:prstGeom prst="rect">
            <a:avLst/>
          </a:prstGeom>
          <a:noFill/>
          <a:ln/>
        </p:spPr>
        <p:txBody>
          <a:bodyPr wrap="square" rtlCol="0" anchor="t"/>
          <a:lstStyle/>
          <a:p>
            <a:pPr marL="0" indent="0" algn="l">
              <a:lnSpc>
                <a:spcPts val="2280"/>
              </a:lnSpc>
              <a:buNone/>
            </a:pPr>
            <a:r>
              <a:rPr lang="en-US" sz="1425" dirty="0">
                <a:solidFill>
                  <a:srgbClr val="443728"/>
                </a:solidFill>
                <a:latin typeface="Open Sans" pitchFamily="34" charset="0"/>
                <a:ea typeface="Open Sans" pitchFamily="34" charset="-122"/>
                <a:cs typeface="Open Sans" pitchFamily="34" charset="-120"/>
              </a:rPr>
              <a:t>With future developments, the TVS will incorporate blockchain technology to ensure transparent and secure tax transactions. By leveraging blockchain, the system will provide a tamper-proof record of tax payments, enhancing trust and accountability in the tax verification process.</a:t>
            </a:r>
            <a:endParaRPr lang="en-US" sz="1425" dirty="0"/>
          </a:p>
        </p:txBody>
      </p:sp>
      <p:pic>
        <p:nvPicPr>
          <p:cNvPr id="11" name="Image 2" descr="preencoded.png"/>
          <p:cNvPicPr>
            <a:picLocks noChangeAspect="1"/>
          </p:cNvPicPr>
          <p:nvPr/>
        </p:nvPicPr>
        <p:blipFill>
          <a:blip r:embed="rId5"/>
          <a:stretch>
            <a:fillRect/>
          </a:stretch>
        </p:blipFill>
        <p:spPr>
          <a:xfrm>
            <a:off x="8928854" y="1990725"/>
            <a:ext cx="2684502" cy="1659136"/>
          </a:xfrm>
          <a:prstGeom prst="rect">
            <a:avLst/>
          </a:prstGeom>
        </p:spPr>
      </p:pic>
      <p:sp>
        <p:nvSpPr>
          <p:cNvPr id="12" name="Text 7"/>
          <p:cNvSpPr/>
          <p:nvPr/>
        </p:nvSpPr>
        <p:spPr>
          <a:xfrm>
            <a:off x="8928854" y="3876080"/>
            <a:ext cx="2684502" cy="565547"/>
          </a:xfrm>
          <a:prstGeom prst="rect">
            <a:avLst/>
          </a:prstGeom>
          <a:noFill/>
          <a:ln/>
        </p:spPr>
        <p:txBody>
          <a:bodyPr wrap="square" rtlCol="0" anchor="t"/>
          <a:lstStyle/>
          <a:p>
            <a:pPr marL="0" indent="0" algn="l">
              <a:lnSpc>
                <a:spcPts val="2227"/>
              </a:lnSpc>
              <a:buNone/>
            </a:pPr>
            <a:r>
              <a:rPr lang="en-US" sz="1781" b="1" dirty="0">
                <a:solidFill>
                  <a:srgbClr val="443728"/>
                </a:solidFill>
                <a:latin typeface="Crimson Pro" pitchFamily="34" charset="0"/>
                <a:ea typeface="Crimson Pro" pitchFamily="34" charset="-122"/>
                <a:cs typeface="Crimson Pro" pitchFamily="34" charset="-120"/>
              </a:rPr>
              <a:t>Mobile Application for Seamless User Experience</a:t>
            </a:r>
            <a:endParaRPr lang="en-US" sz="1781" dirty="0"/>
          </a:p>
        </p:txBody>
      </p:sp>
      <p:sp>
        <p:nvSpPr>
          <p:cNvPr id="13" name="Text 8"/>
          <p:cNvSpPr/>
          <p:nvPr/>
        </p:nvSpPr>
        <p:spPr>
          <a:xfrm>
            <a:off x="8928854" y="4892040"/>
            <a:ext cx="2684502" cy="2843332"/>
          </a:xfrm>
          <a:prstGeom prst="rect">
            <a:avLst/>
          </a:prstGeom>
          <a:noFill/>
          <a:ln/>
        </p:spPr>
        <p:txBody>
          <a:bodyPr wrap="square" rtlCol="0" anchor="t"/>
          <a:lstStyle/>
          <a:p>
            <a:pPr marL="0" indent="0" algn="l">
              <a:lnSpc>
                <a:spcPts val="2280"/>
              </a:lnSpc>
              <a:buNone/>
            </a:pPr>
            <a:r>
              <a:rPr lang="en-US" sz="1425" dirty="0">
                <a:solidFill>
                  <a:srgbClr val="443728"/>
                </a:solidFill>
                <a:latin typeface="Open Sans" pitchFamily="34" charset="0"/>
                <a:ea typeface="Open Sans" pitchFamily="34" charset="-122"/>
                <a:cs typeface="Open Sans" pitchFamily="34" charset="-120"/>
              </a:rPr>
              <a:t>The TVS will introduce a dedicated mobile application that allows taxpayers to conveniently verify and process tax payments on the go. This app will offer a user-friendly interface, real-time notifications, and personalized tax insights, revolutionizing the way individuals interact with the tax system.</a:t>
            </a:r>
            <a:endParaRPr lang="en-US" sz="1425"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26"/>
          <p:cNvSpPr txBox="1"/>
          <p:nvPr/>
        </p:nvSpPr>
        <p:spPr>
          <a:xfrm>
            <a:off x="1369627" y="403972"/>
            <a:ext cx="9873814" cy="1332023"/>
          </a:xfrm>
          <a:prstGeom prst="rect">
            <a:avLst/>
          </a:prstGeom>
          <a:noFill/>
          <a:ln>
            <a:noFill/>
          </a:ln>
        </p:spPr>
        <p:txBody>
          <a:bodyPr spcFirstLastPara="1" wrap="square" lIns="109710" tIns="54840" rIns="109710" bIns="54840" anchor="t" anchorCtr="0">
            <a:normAutofit fontScale="97500" lnSpcReduction="10000"/>
          </a:bodyPr>
          <a:lstStyle/>
          <a:p>
            <a:pPr algn="ctr">
              <a:buClr>
                <a:schemeClr val="accent1"/>
              </a:buClr>
              <a:buSzPct val="100000"/>
            </a:pPr>
            <a:r>
              <a:rPr lang="en-IN" sz="4320" dirty="0">
                <a:latin typeface="Algerian"/>
                <a:ea typeface="Algerian"/>
                <a:cs typeface="Algerian"/>
                <a:sym typeface="Algerian"/>
              </a:rPr>
              <a:t>HARDWARE</a:t>
            </a:r>
            <a:r>
              <a:rPr lang="en-IN" sz="4320" dirty="0">
                <a:solidFill>
                  <a:schemeClr val="accent1"/>
                </a:solidFill>
                <a:latin typeface="Algerian"/>
                <a:ea typeface="Algerian"/>
                <a:cs typeface="Algerian"/>
                <a:sym typeface="Algerian"/>
              </a:rPr>
              <a:t> </a:t>
            </a:r>
            <a:r>
              <a:rPr lang="en-IN" sz="4320" dirty="0">
                <a:latin typeface="Algerian"/>
                <a:ea typeface="Algerian"/>
                <a:cs typeface="Algerian"/>
                <a:sym typeface="Algerian"/>
              </a:rPr>
              <a:t>and SOFTWARE REQUIREMENT</a:t>
            </a:r>
            <a:endParaRPr sz="4320" dirty="0">
              <a:latin typeface="Algerian"/>
              <a:ea typeface="Algerian"/>
              <a:cs typeface="Algerian"/>
              <a:sym typeface="Algerian"/>
            </a:endParaRPr>
          </a:p>
        </p:txBody>
      </p:sp>
      <p:sp>
        <p:nvSpPr>
          <p:cNvPr id="191" name="Google Shape;191;p26"/>
          <p:cNvSpPr txBox="1"/>
          <p:nvPr/>
        </p:nvSpPr>
        <p:spPr>
          <a:xfrm>
            <a:off x="1369628" y="2161807"/>
            <a:ext cx="9619549" cy="5831233"/>
          </a:xfrm>
          <a:prstGeom prst="rect">
            <a:avLst/>
          </a:prstGeom>
          <a:noFill/>
          <a:ln>
            <a:noFill/>
          </a:ln>
        </p:spPr>
        <p:txBody>
          <a:bodyPr spcFirstLastPara="1" wrap="square" lIns="109710" tIns="54840" rIns="109710" bIns="54840" anchor="t" anchorCtr="0">
            <a:normAutofit/>
          </a:bodyPr>
          <a:lstStyle/>
          <a:p>
            <a:pPr marL="411480" indent="-411480">
              <a:buClr>
                <a:schemeClr val="dk1"/>
              </a:buClr>
              <a:buSzPts val="1440"/>
              <a:buFont typeface="Noto Sans Symbols"/>
              <a:buChar char="►"/>
            </a:pPr>
            <a:r>
              <a:rPr lang="en-IN" sz="2160" b="1" dirty="0">
                <a:solidFill>
                  <a:schemeClr val="dk1"/>
                </a:solidFill>
                <a:latin typeface="Arial"/>
                <a:ea typeface="Arial"/>
                <a:cs typeface="Arial"/>
                <a:sym typeface="Arial"/>
              </a:rPr>
              <a:t>Hardware: </a:t>
            </a:r>
            <a:endParaRPr sz="2160" dirty="0">
              <a:solidFill>
                <a:schemeClr val="dk1"/>
              </a:solidFill>
              <a:latin typeface="Arial"/>
              <a:ea typeface="Arial"/>
              <a:cs typeface="Arial"/>
              <a:sym typeface="Arial"/>
            </a:endParaRPr>
          </a:p>
          <a:p>
            <a:pPr marL="411480" indent="-411480">
              <a:spcBef>
                <a:spcPts val="1200"/>
              </a:spcBef>
              <a:buClr>
                <a:schemeClr val="dk1"/>
              </a:buClr>
              <a:buSzPts val="1440"/>
              <a:buFont typeface="Noto Sans Symbols"/>
              <a:buChar char="►"/>
            </a:pPr>
            <a:r>
              <a:rPr lang="en-IN" sz="2160" dirty="0">
                <a:solidFill>
                  <a:schemeClr val="dk1"/>
                </a:solidFill>
                <a:latin typeface="Arial"/>
                <a:ea typeface="Arial"/>
                <a:cs typeface="Arial"/>
                <a:sym typeface="Arial"/>
              </a:rPr>
              <a:t>1. Processor: Intel Core i3 or more.</a:t>
            </a:r>
            <a:endParaRPr sz="1680" dirty="0">
              <a:solidFill>
                <a:schemeClr val="dk1"/>
              </a:solidFill>
              <a:latin typeface="Arial"/>
              <a:ea typeface="Arial"/>
              <a:cs typeface="Arial"/>
              <a:sym typeface="Arial"/>
            </a:endParaRPr>
          </a:p>
          <a:p>
            <a:pPr marL="411480" indent="-411480">
              <a:spcBef>
                <a:spcPts val="1200"/>
              </a:spcBef>
              <a:buClr>
                <a:schemeClr val="dk1"/>
              </a:buClr>
              <a:buSzPts val="1440"/>
              <a:buFont typeface="Noto Sans Symbols"/>
              <a:buChar char="►"/>
            </a:pPr>
            <a:r>
              <a:rPr lang="en-IN" sz="2160" dirty="0">
                <a:solidFill>
                  <a:schemeClr val="dk1"/>
                </a:solidFill>
                <a:latin typeface="Arial"/>
                <a:ea typeface="Arial"/>
                <a:cs typeface="Arial"/>
                <a:sym typeface="Arial"/>
              </a:rPr>
              <a:t>2. RAM: 4GB or more.</a:t>
            </a:r>
            <a:endParaRPr sz="1680" dirty="0">
              <a:solidFill>
                <a:schemeClr val="dk1"/>
              </a:solidFill>
              <a:latin typeface="Arial"/>
              <a:ea typeface="Arial"/>
              <a:cs typeface="Arial"/>
              <a:sym typeface="Arial"/>
            </a:endParaRPr>
          </a:p>
          <a:p>
            <a:pPr marL="411480" indent="-411480">
              <a:spcBef>
                <a:spcPts val="1200"/>
              </a:spcBef>
              <a:buClr>
                <a:schemeClr val="dk1"/>
              </a:buClr>
              <a:buSzPts val="1440"/>
              <a:buFont typeface="Noto Sans Symbols"/>
              <a:buChar char="►"/>
            </a:pPr>
            <a:r>
              <a:rPr lang="en-IN" sz="2160" dirty="0">
                <a:solidFill>
                  <a:schemeClr val="dk1"/>
                </a:solidFill>
                <a:latin typeface="Arial"/>
                <a:ea typeface="Arial"/>
                <a:cs typeface="Arial"/>
                <a:sym typeface="Arial"/>
              </a:rPr>
              <a:t>3. Hard disk: 250 GB or more.</a:t>
            </a:r>
            <a:endParaRPr sz="1680" dirty="0">
              <a:solidFill>
                <a:schemeClr val="dk1"/>
              </a:solidFill>
              <a:latin typeface="Arial"/>
              <a:ea typeface="Arial"/>
              <a:cs typeface="Arial"/>
              <a:sym typeface="Arial"/>
            </a:endParaRPr>
          </a:p>
          <a:p>
            <a:pPr marL="411480" indent="-411480">
              <a:spcBef>
                <a:spcPts val="1200"/>
              </a:spcBef>
              <a:buClr>
                <a:schemeClr val="dk1"/>
              </a:buClr>
              <a:buSzPts val="1440"/>
              <a:buFont typeface="Noto Sans Symbols"/>
              <a:buChar char="►"/>
            </a:pPr>
            <a:br>
              <a:rPr lang="en-IN" sz="2160" dirty="0">
                <a:solidFill>
                  <a:schemeClr val="dk1"/>
                </a:solidFill>
                <a:latin typeface="Arial"/>
                <a:ea typeface="Arial"/>
                <a:cs typeface="Arial"/>
                <a:sym typeface="Arial"/>
              </a:rPr>
            </a:br>
            <a:r>
              <a:rPr lang="en-IN" sz="2160" b="1" dirty="0">
                <a:solidFill>
                  <a:schemeClr val="dk1"/>
                </a:solidFill>
                <a:latin typeface="Arial"/>
                <a:ea typeface="Arial"/>
                <a:cs typeface="Arial"/>
                <a:sym typeface="Arial"/>
              </a:rPr>
              <a:t>Software:</a:t>
            </a:r>
            <a:endParaRPr sz="2160" dirty="0">
              <a:solidFill>
                <a:schemeClr val="dk1"/>
              </a:solidFill>
              <a:latin typeface="Arial"/>
              <a:ea typeface="Arial"/>
              <a:cs typeface="Arial"/>
              <a:sym typeface="Arial"/>
            </a:endParaRPr>
          </a:p>
          <a:p>
            <a:pPr marL="411480" indent="-411480">
              <a:spcBef>
                <a:spcPts val="1200"/>
              </a:spcBef>
              <a:buClr>
                <a:schemeClr val="dk1"/>
              </a:buClr>
              <a:buSzPts val="1440"/>
              <a:buFont typeface="Noto Sans Symbols"/>
              <a:buChar char="►"/>
            </a:pPr>
            <a:r>
              <a:rPr lang="en-IN" sz="2160" dirty="0">
                <a:solidFill>
                  <a:schemeClr val="dk1"/>
                </a:solidFill>
                <a:latin typeface="Arial"/>
                <a:ea typeface="Arial"/>
                <a:cs typeface="Arial"/>
                <a:sym typeface="Arial"/>
              </a:rPr>
              <a:t>1. Operating System : Windows 10, 7, 8.</a:t>
            </a:r>
            <a:endParaRPr sz="1680" dirty="0">
              <a:solidFill>
                <a:schemeClr val="dk1"/>
              </a:solidFill>
              <a:latin typeface="Arial"/>
              <a:ea typeface="Arial"/>
              <a:cs typeface="Arial"/>
              <a:sym typeface="Arial"/>
            </a:endParaRPr>
          </a:p>
          <a:p>
            <a:pPr marL="411480" indent="-411480">
              <a:spcBef>
                <a:spcPts val="1200"/>
              </a:spcBef>
              <a:buClr>
                <a:schemeClr val="dk1"/>
              </a:buClr>
              <a:buSzPts val="1440"/>
              <a:buFont typeface="Noto Sans Symbols"/>
              <a:buChar char="►"/>
            </a:pPr>
            <a:r>
              <a:rPr lang="en-IN" sz="2160" dirty="0">
                <a:solidFill>
                  <a:schemeClr val="dk1"/>
                </a:solidFill>
                <a:latin typeface="Arial"/>
                <a:ea typeface="Arial"/>
                <a:cs typeface="Arial"/>
                <a:sym typeface="Arial"/>
              </a:rPr>
              <a:t>2. Java, Spring Boot.</a:t>
            </a:r>
            <a:endParaRPr sz="1680" dirty="0">
              <a:solidFill>
                <a:schemeClr val="dk1"/>
              </a:solidFill>
              <a:latin typeface="Arial"/>
              <a:ea typeface="Arial"/>
              <a:cs typeface="Arial"/>
              <a:sym typeface="Arial"/>
            </a:endParaRPr>
          </a:p>
          <a:p>
            <a:pPr marL="411480" indent="-411480">
              <a:spcBef>
                <a:spcPts val="1200"/>
              </a:spcBef>
              <a:buClr>
                <a:schemeClr val="dk1"/>
              </a:buClr>
              <a:buSzPts val="1440"/>
              <a:buFont typeface="Noto Sans Symbols"/>
              <a:buChar char="►"/>
            </a:pPr>
            <a:r>
              <a:rPr lang="en-IN" sz="2160" dirty="0">
                <a:solidFill>
                  <a:schemeClr val="dk1"/>
                </a:solidFill>
                <a:latin typeface="Arial"/>
                <a:ea typeface="Arial"/>
                <a:cs typeface="Arial"/>
                <a:sym typeface="Arial"/>
              </a:rPr>
              <a:t>3. Eclipse.</a:t>
            </a:r>
            <a:endParaRPr sz="1680" dirty="0">
              <a:solidFill>
                <a:schemeClr val="dk1"/>
              </a:solidFill>
              <a:latin typeface="Arial"/>
              <a:ea typeface="Arial"/>
              <a:cs typeface="Arial"/>
              <a:sym typeface="Arial"/>
            </a:endParaRPr>
          </a:p>
          <a:p>
            <a:pPr marL="411480" indent="-411480">
              <a:spcBef>
                <a:spcPts val="1200"/>
              </a:spcBef>
              <a:buClr>
                <a:schemeClr val="dk1"/>
              </a:buClr>
              <a:buSzPts val="1440"/>
              <a:buFont typeface="Noto Sans Symbols"/>
              <a:buChar char="►"/>
            </a:pPr>
            <a:r>
              <a:rPr lang="en-IN" sz="2160" dirty="0">
                <a:solidFill>
                  <a:schemeClr val="dk1"/>
                </a:solidFill>
                <a:latin typeface="Arial"/>
                <a:ea typeface="Arial"/>
                <a:cs typeface="Arial"/>
                <a:sym typeface="Arial"/>
              </a:rPr>
              <a:t>4. Visual studio code.</a:t>
            </a:r>
            <a:endParaRPr sz="1680" dirty="0">
              <a:solidFill>
                <a:schemeClr val="dk1"/>
              </a:solidFill>
              <a:latin typeface="Arial"/>
              <a:ea typeface="Arial"/>
              <a:cs typeface="Arial"/>
              <a:sym typeface="Arial"/>
            </a:endParaRPr>
          </a:p>
          <a:p>
            <a:pPr marL="411480" indent="-411480">
              <a:spcBef>
                <a:spcPts val="1200"/>
              </a:spcBef>
              <a:buClr>
                <a:schemeClr val="dk1"/>
              </a:buClr>
              <a:buSzPts val="1440"/>
              <a:buFont typeface="Noto Sans Symbols"/>
              <a:buChar char="►"/>
            </a:pPr>
            <a:r>
              <a:rPr lang="en-IN" sz="2160" dirty="0">
                <a:solidFill>
                  <a:schemeClr val="dk1"/>
                </a:solidFill>
                <a:latin typeface="Arial"/>
                <a:ea typeface="Arial"/>
                <a:cs typeface="Arial"/>
                <a:sym typeface="Arial"/>
              </a:rPr>
              <a:t>5. MYSQL, SQL Yog.</a:t>
            </a:r>
            <a:endParaRPr sz="1680" dirty="0">
              <a:solidFill>
                <a:schemeClr val="dk1"/>
              </a:solidFill>
              <a:latin typeface="Arial"/>
              <a:ea typeface="Arial"/>
              <a:cs typeface="Arial"/>
              <a:sym typeface="Arial"/>
            </a:endParaRPr>
          </a:p>
          <a:p>
            <a:pPr marL="411480" indent="-313944">
              <a:spcBef>
                <a:spcPts val="1200"/>
              </a:spcBef>
              <a:buClr>
                <a:schemeClr val="accent1"/>
              </a:buClr>
              <a:buSzPts val="1280"/>
            </a:pPr>
            <a:endParaRPr sz="1920"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4191034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27"/>
          <p:cNvSpPr txBox="1"/>
          <p:nvPr/>
        </p:nvSpPr>
        <p:spPr>
          <a:xfrm>
            <a:off x="1655135" y="486433"/>
            <a:ext cx="9873720" cy="709920"/>
          </a:xfrm>
          <a:prstGeom prst="rect">
            <a:avLst/>
          </a:prstGeom>
          <a:noFill/>
          <a:ln>
            <a:noFill/>
          </a:ln>
        </p:spPr>
        <p:txBody>
          <a:bodyPr spcFirstLastPara="1" wrap="square" lIns="109710" tIns="54840" rIns="109710" bIns="54840" anchor="t" anchorCtr="0">
            <a:normAutofit lnSpcReduction="10000"/>
          </a:bodyPr>
          <a:lstStyle/>
          <a:p>
            <a:pPr algn="ctr">
              <a:buClr>
                <a:schemeClr val="accent1"/>
              </a:buClr>
              <a:buSzPts val="3600"/>
            </a:pPr>
            <a:r>
              <a:rPr lang="en-IN" sz="4080" b="1" dirty="0">
                <a:latin typeface="Times New Roman"/>
                <a:ea typeface="Times New Roman"/>
                <a:cs typeface="Times New Roman"/>
                <a:sym typeface="Times New Roman"/>
              </a:rPr>
              <a:t>Technologies Used in the Project</a:t>
            </a:r>
            <a:endParaRPr sz="4080" b="1" dirty="0">
              <a:latin typeface="Times New Roman"/>
              <a:ea typeface="Times New Roman"/>
              <a:cs typeface="Times New Roman"/>
              <a:sym typeface="Times New Roman"/>
            </a:endParaRPr>
          </a:p>
        </p:txBody>
      </p:sp>
      <p:sp>
        <p:nvSpPr>
          <p:cNvPr id="197" name="Google Shape;197;p27"/>
          <p:cNvSpPr txBox="1"/>
          <p:nvPr/>
        </p:nvSpPr>
        <p:spPr>
          <a:xfrm>
            <a:off x="636540" y="1113960"/>
            <a:ext cx="12639960" cy="6910920"/>
          </a:xfrm>
          <a:prstGeom prst="rect">
            <a:avLst/>
          </a:prstGeom>
          <a:noFill/>
          <a:ln>
            <a:noFill/>
          </a:ln>
        </p:spPr>
        <p:txBody>
          <a:bodyPr spcFirstLastPara="1" wrap="square" lIns="109710" tIns="54840" rIns="109710" bIns="54840" anchor="t" anchorCtr="0">
            <a:normAutofit/>
          </a:bodyPr>
          <a:lstStyle/>
          <a:p>
            <a:pPr marL="411480" indent="-313944">
              <a:spcBef>
                <a:spcPts val="1200"/>
              </a:spcBef>
              <a:buClr>
                <a:schemeClr val="dk1"/>
              </a:buClr>
              <a:buSzPts val="275"/>
            </a:pPr>
            <a:endParaRPr sz="9600" b="1" dirty="0">
              <a:solidFill>
                <a:schemeClr val="dk1"/>
              </a:solidFill>
              <a:latin typeface="Times New Roman"/>
              <a:ea typeface="Times New Roman"/>
              <a:cs typeface="Times New Roman"/>
              <a:sym typeface="Times New Roman"/>
            </a:endParaRPr>
          </a:p>
          <a:p>
            <a:pPr marL="411480" indent="-313944">
              <a:spcBef>
                <a:spcPts val="1200"/>
              </a:spcBef>
              <a:buClr>
                <a:schemeClr val="accent1"/>
              </a:buClr>
              <a:buSzPts val="320"/>
            </a:pPr>
            <a:endParaRPr sz="9600" b="1" dirty="0">
              <a:solidFill>
                <a:schemeClr val="dk1"/>
              </a:solidFill>
              <a:latin typeface="Times New Roman"/>
              <a:ea typeface="Times New Roman"/>
              <a:cs typeface="Times New Roman"/>
              <a:sym typeface="Times New Roman"/>
            </a:endParaRPr>
          </a:p>
        </p:txBody>
      </p:sp>
      <p:pic>
        <p:nvPicPr>
          <p:cNvPr id="3" name="Picture 2">
            <a:extLst>
              <a:ext uri="{FF2B5EF4-FFF2-40B4-BE49-F238E27FC236}">
                <a16:creationId xmlns:a16="http://schemas.microsoft.com/office/drawing/2014/main" id="{7EBF765E-265F-C484-CA2B-8F463276852F}"/>
              </a:ext>
            </a:extLst>
          </p:cNvPr>
          <p:cNvPicPr>
            <a:picLocks noChangeAspect="1"/>
          </p:cNvPicPr>
          <p:nvPr/>
        </p:nvPicPr>
        <p:blipFill>
          <a:blip r:embed="rId3"/>
          <a:stretch>
            <a:fillRect/>
          </a:stretch>
        </p:blipFill>
        <p:spPr>
          <a:xfrm>
            <a:off x="2229157" y="1278746"/>
            <a:ext cx="8551486" cy="6144780"/>
          </a:xfrm>
          <a:prstGeom prst="rect">
            <a:avLst/>
          </a:prstGeom>
        </p:spPr>
      </p:pic>
    </p:spTree>
    <p:extLst>
      <p:ext uri="{BB962C8B-B14F-4D97-AF65-F5344CB8AC3E}">
        <p14:creationId xmlns:p14="http://schemas.microsoft.com/office/powerpoint/2010/main" val="12098733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9E2943A-E5CA-B6CA-CC6B-E742B5B6DDB7}"/>
              </a:ext>
            </a:extLst>
          </p:cNvPr>
          <p:cNvPicPr>
            <a:picLocks noChangeAspect="1"/>
          </p:cNvPicPr>
          <p:nvPr/>
        </p:nvPicPr>
        <p:blipFill>
          <a:blip r:embed="rId2"/>
          <a:stretch>
            <a:fillRect/>
          </a:stretch>
        </p:blipFill>
        <p:spPr>
          <a:xfrm>
            <a:off x="1605777" y="1803553"/>
            <a:ext cx="11229277" cy="5831036"/>
          </a:xfrm>
          <a:prstGeom prst="rect">
            <a:avLst/>
          </a:prstGeom>
        </p:spPr>
      </p:pic>
      <p:sp>
        <p:nvSpPr>
          <p:cNvPr id="4" name="Title 3">
            <a:extLst>
              <a:ext uri="{FF2B5EF4-FFF2-40B4-BE49-F238E27FC236}">
                <a16:creationId xmlns:a16="http://schemas.microsoft.com/office/drawing/2014/main" id="{36D4E031-230D-CAEE-943B-29C7B2A44B91}"/>
              </a:ext>
            </a:extLst>
          </p:cNvPr>
          <p:cNvSpPr>
            <a:spLocks noGrp="1"/>
          </p:cNvSpPr>
          <p:nvPr>
            <p:ph type="title"/>
          </p:nvPr>
        </p:nvSpPr>
        <p:spPr/>
        <p:txBody>
          <a:bodyPr/>
          <a:lstStyle/>
          <a:p>
            <a:r>
              <a:rPr lang="en-US" b="1" dirty="0"/>
              <a:t>            SIGN UP LAYOUT</a:t>
            </a:r>
            <a:endParaRPr lang="en-IN" b="1" dirty="0"/>
          </a:p>
        </p:txBody>
      </p:sp>
    </p:spTree>
    <p:extLst>
      <p:ext uri="{BB962C8B-B14F-4D97-AF65-F5344CB8AC3E}">
        <p14:creationId xmlns:p14="http://schemas.microsoft.com/office/powerpoint/2010/main" val="32020243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846B5CE-4BB5-903C-174A-E75373F173E0}"/>
              </a:ext>
            </a:extLst>
          </p:cNvPr>
          <p:cNvPicPr>
            <a:picLocks noChangeAspect="1"/>
          </p:cNvPicPr>
          <p:nvPr/>
        </p:nvPicPr>
        <p:blipFill>
          <a:blip r:embed="rId2"/>
          <a:stretch>
            <a:fillRect/>
          </a:stretch>
        </p:blipFill>
        <p:spPr>
          <a:xfrm>
            <a:off x="1282391" y="1794092"/>
            <a:ext cx="12221736" cy="6435508"/>
          </a:xfrm>
          <a:prstGeom prst="rect">
            <a:avLst/>
          </a:prstGeom>
        </p:spPr>
      </p:pic>
      <p:sp>
        <p:nvSpPr>
          <p:cNvPr id="6" name="Title 5">
            <a:extLst>
              <a:ext uri="{FF2B5EF4-FFF2-40B4-BE49-F238E27FC236}">
                <a16:creationId xmlns:a16="http://schemas.microsoft.com/office/drawing/2014/main" id="{01A14928-92B3-FFA8-60DF-55489F626E95}"/>
              </a:ext>
            </a:extLst>
          </p:cNvPr>
          <p:cNvSpPr>
            <a:spLocks noGrp="1"/>
          </p:cNvSpPr>
          <p:nvPr>
            <p:ph type="title"/>
          </p:nvPr>
        </p:nvSpPr>
        <p:spPr/>
        <p:txBody>
          <a:bodyPr/>
          <a:lstStyle/>
          <a:p>
            <a:r>
              <a:rPr lang="en-US" b="1" dirty="0"/>
              <a:t>                      USER LOGIN PAGE</a:t>
            </a:r>
            <a:endParaRPr lang="en-IN" b="1" dirty="0"/>
          </a:p>
        </p:txBody>
      </p:sp>
    </p:spTree>
    <p:extLst>
      <p:ext uri="{BB962C8B-B14F-4D97-AF65-F5344CB8AC3E}">
        <p14:creationId xmlns:p14="http://schemas.microsoft.com/office/powerpoint/2010/main" val="41527959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0FF5209-B6AB-BB5D-1175-C2C0ADE4ACB9}"/>
              </a:ext>
            </a:extLst>
          </p:cNvPr>
          <p:cNvPicPr>
            <a:picLocks noChangeAspect="1"/>
          </p:cNvPicPr>
          <p:nvPr/>
        </p:nvPicPr>
        <p:blipFill>
          <a:blip r:embed="rId2"/>
          <a:stretch>
            <a:fillRect/>
          </a:stretch>
        </p:blipFill>
        <p:spPr>
          <a:xfrm>
            <a:off x="1103971" y="1635674"/>
            <a:ext cx="12065619" cy="6296745"/>
          </a:xfrm>
          <a:prstGeom prst="rect">
            <a:avLst/>
          </a:prstGeom>
        </p:spPr>
      </p:pic>
      <p:sp>
        <p:nvSpPr>
          <p:cNvPr id="4" name="Title 3">
            <a:extLst>
              <a:ext uri="{FF2B5EF4-FFF2-40B4-BE49-F238E27FC236}">
                <a16:creationId xmlns:a16="http://schemas.microsoft.com/office/drawing/2014/main" id="{E5574ADA-AE89-FAD9-3680-471DC5F468AA}"/>
              </a:ext>
            </a:extLst>
          </p:cNvPr>
          <p:cNvSpPr>
            <a:spLocks noGrp="1"/>
          </p:cNvSpPr>
          <p:nvPr>
            <p:ph type="title"/>
          </p:nvPr>
        </p:nvSpPr>
        <p:spPr/>
        <p:txBody>
          <a:bodyPr/>
          <a:lstStyle/>
          <a:p>
            <a:r>
              <a:rPr lang="en-US" b="1" dirty="0"/>
              <a:t>                APPLY TAX VERIFICATION</a:t>
            </a:r>
            <a:endParaRPr lang="en-IN" b="1" dirty="0"/>
          </a:p>
        </p:txBody>
      </p:sp>
    </p:spTree>
    <p:extLst>
      <p:ext uri="{BB962C8B-B14F-4D97-AF65-F5344CB8AC3E}">
        <p14:creationId xmlns:p14="http://schemas.microsoft.com/office/powerpoint/2010/main" val="20572849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8497618-2E1F-AD39-8533-ED1661A33AED}"/>
              </a:ext>
            </a:extLst>
          </p:cNvPr>
          <p:cNvPicPr>
            <a:picLocks noChangeAspect="1"/>
          </p:cNvPicPr>
          <p:nvPr/>
        </p:nvPicPr>
        <p:blipFill>
          <a:blip r:embed="rId2"/>
          <a:stretch>
            <a:fillRect/>
          </a:stretch>
        </p:blipFill>
        <p:spPr>
          <a:xfrm>
            <a:off x="1360449" y="2037948"/>
            <a:ext cx="11251580" cy="5936381"/>
          </a:xfrm>
          <a:prstGeom prst="rect">
            <a:avLst/>
          </a:prstGeom>
        </p:spPr>
      </p:pic>
      <p:sp>
        <p:nvSpPr>
          <p:cNvPr id="4" name="Title 3">
            <a:extLst>
              <a:ext uri="{FF2B5EF4-FFF2-40B4-BE49-F238E27FC236}">
                <a16:creationId xmlns:a16="http://schemas.microsoft.com/office/drawing/2014/main" id="{F459CAD8-DE3B-5C3B-24C0-29AF783DF02E}"/>
              </a:ext>
            </a:extLst>
          </p:cNvPr>
          <p:cNvSpPr>
            <a:spLocks noGrp="1"/>
          </p:cNvSpPr>
          <p:nvPr>
            <p:ph type="title"/>
          </p:nvPr>
        </p:nvSpPr>
        <p:spPr/>
        <p:txBody>
          <a:bodyPr/>
          <a:lstStyle/>
          <a:p>
            <a:r>
              <a:rPr lang="en-US" b="1" dirty="0"/>
              <a:t>USER APPLIED FOR TAX</a:t>
            </a:r>
            <a:endParaRPr lang="en-IN" b="1" dirty="0"/>
          </a:p>
        </p:txBody>
      </p:sp>
    </p:spTree>
    <p:extLst>
      <p:ext uri="{BB962C8B-B14F-4D97-AF65-F5344CB8AC3E}">
        <p14:creationId xmlns:p14="http://schemas.microsoft.com/office/powerpoint/2010/main" val="24423490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1D6101A-4185-EA44-97A5-AE3ED241AFCA}"/>
              </a:ext>
            </a:extLst>
          </p:cNvPr>
          <p:cNvSpPr>
            <a:spLocks noGrp="1"/>
          </p:cNvSpPr>
          <p:nvPr>
            <p:ph type="title"/>
          </p:nvPr>
        </p:nvSpPr>
        <p:spPr/>
        <p:txBody>
          <a:bodyPr/>
          <a:lstStyle/>
          <a:p>
            <a:r>
              <a:rPr lang="en-US" b="1" dirty="0"/>
              <a:t>               DATABASE </a:t>
            </a:r>
            <a:endParaRPr lang="en-IN" b="1" dirty="0"/>
          </a:p>
        </p:txBody>
      </p:sp>
      <p:pic>
        <p:nvPicPr>
          <p:cNvPr id="9" name="Picture 8">
            <a:extLst>
              <a:ext uri="{FF2B5EF4-FFF2-40B4-BE49-F238E27FC236}">
                <a16:creationId xmlns:a16="http://schemas.microsoft.com/office/drawing/2014/main" id="{95C821A8-BCE4-A7C1-0F97-DB854BBCB79B}"/>
              </a:ext>
            </a:extLst>
          </p:cNvPr>
          <p:cNvPicPr>
            <a:picLocks noChangeAspect="1"/>
          </p:cNvPicPr>
          <p:nvPr/>
        </p:nvPicPr>
        <p:blipFill>
          <a:blip r:embed="rId2"/>
          <a:stretch>
            <a:fillRect/>
          </a:stretch>
        </p:blipFill>
        <p:spPr>
          <a:xfrm>
            <a:off x="2917145" y="1715249"/>
            <a:ext cx="8434796" cy="2555667"/>
          </a:xfrm>
          <a:prstGeom prst="rect">
            <a:avLst/>
          </a:prstGeom>
        </p:spPr>
      </p:pic>
      <p:pic>
        <p:nvPicPr>
          <p:cNvPr id="11" name="Picture 10">
            <a:extLst>
              <a:ext uri="{FF2B5EF4-FFF2-40B4-BE49-F238E27FC236}">
                <a16:creationId xmlns:a16="http://schemas.microsoft.com/office/drawing/2014/main" id="{6F548FFA-45F7-340E-05ED-348D1715C7F9}"/>
              </a:ext>
            </a:extLst>
          </p:cNvPr>
          <p:cNvPicPr>
            <a:picLocks noChangeAspect="1"/>
          </p:cNvPicPr>
          <p:nvPr/>
        </p:nvPicPr>
        <p:blipFill>
          <a:blip r:embed="rId3"/>
          <a:stretch>
            <a:fillRect/>
          </a:stretch>
        </p:blipFill>
        <p:spPr>
          <a:xfrm>
            <a:off x="1144704" y="4933865"/>
            <a:ext cx="11979678" cy="2280973"/>
          </a:xfrm>
          <a:prstGeom prst="rect">
            <a:avLst/>
          </a:prstGeom>
        </p:spPr>
      </p:pic>
    </p:spTree>
    <p:extLst>
      <p:ext uri="{BB962C8B-B14F-4D97-AF65-F5344CB8AC3E}">
        <p14:creationId xmlns:p14="http://schemas.microsoft.com/office/powerpoint/2010/main" val="377016659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115</TotalTime>
  <Words>1446</Words>
  <Application>Microsoft Office PowerPoint</Application>
  <PresentationFormat>Custom</PresentationFormat>
  <Paragraphs>107</Paragraphs>
  <Slides>28</Slides>
  <Notes>15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28</vt:i4>
      </vt:variant>
    </vt:vector>
  </HeadingPairs>
  <TitlesOfParts>
    <vt:vector size="36" baseType="lpstr">
      <vt:lpstr>Algerian</vt:lpstr>
      <vt:lpstr>Arial</vt:lpstr>
      <vt:lpstr>Crimson Pro</vt:lpstr>
      <vt:lpstr>Noto Sans Symbols</vt:lpstr>
      <vt:lpstr>Open Sans</vt:lpstr>
      <vt:lpstr>Times New Roman</vt:lpstr>
      <vt:lpstr>Wingdings</vt:lpstr>
      <vt:lpstr>Office Theme</vt:lpstr>
      <vt:lpstr>PowerPoint Presentation</vt:lpstr>
      <vt:lpstr>PowerPoint Presentation</vt:lpstr>
      <vt:lpstr>PowerPoint Presentation</vt:lpstr>
      <vt:lpstr>PowerPoint Presentation</vt:lpstr>
      <vt:lpstr>            SIGN UP LAYOUT</vt:lpstr>
      <vt:lpstr>                      USER LOGIN PAGE</vt:lpstr>
      <vt:lpstr>                APPLY TAX VERIFICATION</vt:lpstr>
      <vt:lpstr>USER APPLIED FOR TAX</vt:lpstr>
      <vt:lpstr>               DATABASE </vt:lpstr>
      <vt:lpstr>                   ADMIN LOGIN PAGE</vt:lpstr>
      <vt:lpstr>        TAX PAYER INFO AT ADMIN LAYOUT</vt:lpstr>
      <vt:lpstr>                      QR GENERATION/ADMIN LAYOUT</vt:lpstr>
      <vt:lpstr>PowerPoint Presentation</vt:lpstr>
      <vt:lpstr>           GENERATED QR CODE</vt:lpstr>
      <vt:lpstr>PowerPoint Presentation</vt:lpstr>
      <vt:lpstr>PowerPoint Presentation</vt:lpstr>
      <vt:lpstr>CARD PAYMENT (STRIPE API)</vt:lpstr>
      <vt:lpstr>PAYMENT LAYOUT </vt:lpstr>
      <vt:lpstr>GENERATED TRANSACTION ID</vt:lpstr>
      <vt:lpstr>PowerPoint Presentation</vt:lpstr>
      <vt:lpstr>PowerPoint Presentation</vt:lpstr>
      <vt:lpstr>PowerPoint Presentation</vt:lpstr>
      <vt:lpstr>PowerPoint Presentation</vt:lpstr>
      <vt:lpstr>PowerPoint Presentation</vt:lpstr>
      <vt:lpstr>PowerPoint Presentation</vt:lpstr>
      <vt:lpstr>Conclusion </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Abhinav Mittal</cp:lastModifiedBy>
  <cp:revision>6</cp:revision>
  <dcterms:created xsi:type="dcterms:W3CDTF">2024-02-27T06:06:15Z</dcterms:created>
  <dcterms:modified xsi:type="dcterms:W3CDTF">2024-02-27T08:53:40Z</dcterms:modified>
</cp:coreProperties>
</file>